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405" r:id="rId3"/>
    <p:sldId id="402" r:id="rId4"/>
    <p:sldId id="407" r:id="rId5"/>
    <p:sldId id="330" r:id="rId6"/>
    <p:sldId id="400" r:id="rId7"/>
    <p:sldId id="404" r:id="rId8"/>
    <p:sldId id="389" r:id="rId9"/>
    <p:sldId id="408" r:id="rId10"/>
    <p:sldId id="403" r:id="rId11"/>
    <p:sldId id="401" r:id="rId12"/>
    <p:sldId id="390" r:id="rId13"/>
    <p:sldId id="391" r:id="rId14"/>
    <p:sldId id="392" r:id="rId15"/>
    <p:sldId id="411" r:id="rId16"/>
    <p:sldId id="4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3E1DB9-A9A8-F3F9-7A66-005A40D49DA5}" name="Key, Debbie" initials="DK" userId="S::cscfsgdk@hants.gov.uk::cae6e3f7-fd45-4041-a0e1-659d857ac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8080"/>
    <a:srgbClr val="009999"/>
    <a:srgbClr val="336699"/>
    <a:srgbClr val="3399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75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6D030-0DF3-43C8-AD61-61F15E868612}" type="datetimeFigureOut">
              <a:rPr lang="en-GB" smtClean="0"/>
              <a:t>03/05/2024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17B51-FBB6-4E46-BD44-D51BE44C8232}" type="slidenum">
              <a:rPr lang="en-GB" smtClean="0"/>
              <a:t>‹#›</a:t>
            </a:fld>
            <a:endParaRPr lang="en-GB"/>
          </a:p>
        </p:txBody>
      </p:sp>
    </p:spTree>
    <p:extLst>
      <p:ext uri="{BB962C8B-B14F-4D97-AF65-F5344CB8AC3E}">
        <p14:creationId xmlns:p14="http://schemas.microsoft.com/office/powerpoint/2010/main" val="211317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003D1E-E175-4D9C-A54E-0A30FE6E9E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57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003D1E-E175-4D9C-A54E-0A30FE6E9E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93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003D1E-E175-4D9C-A54E-0A30FE6E9E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28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2767-8979-183F-CFA6-61A8E45BF8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CF2E28-316A-99CB-4032-8DE2C3B60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75F0E1-5A02-FA6A-9FD0-2A89C09943BE}"/>
              </a:ext>
            </a:extLst>
          </p:cNvPr>
          <p:cNvSpPr>
            <a:spLocks noGrp="1"/>
          </p:cNvSpPr>
          <p:nvPr>
            <p:ph type="dt" sz="half" idx="10"/>
          </p:nvPr>
        </p:nvSpPr>
        <p:spPr/>
        <p:txBody>
          <a:bodyPr/>
          <a:lstStyle/>
          <a:p>
            <a:fld id="{5C6A93E6-B5EB-4133-A216-D2555769FF99}" type="datetimeFigureOut">
              <a:rPr lang="en-GB" smtClean="0"/>
              <a:t>03/05/2024</a:t>
            </a:fld>
            <a:endParaRPr lang="en-GB"/>
          </a:p>
        </p:txBody>
      </p:sp>
      <p:sp>
        <p:nvSpPr>
          <p:cNvPr id="5" name="Footer Placeholder 4">
            <a:extLst>
              <a:ext uri="{FF2B5EF4-FFF2-40B4-BE49-F238E27FC236}">
                <a16:creationId xmlns:a16="http://schemas.microsoft.com/office/drawing/2014/main" id="{E463BA2B-27E0-E0FF-8675-FA91C28F4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5AF39F-473D-2626-5E00-6B17E8BDBB1D}"/>
              </a:ext>
            </a:extLst>
          </p:cNvPr>
          <p:cNvSpPr>
            <a:spLocks noGrp="1"/>
          </p:cNvSpPr>
          <p:nvPr>
            <p:ph type="sldNum" sz="quarter" idx="12"/>
          </p:nvPr>
        </p:nvSpPr>
        <p:spPr/>
        <p:txBody>
          <a:bodyPr/>
          <a:lstStyle/>
          <a:p>
            <a:fld id="{863495F7-9954-479E-BB63-E9F1AC8FB284}" type="slidenum">
              <a:rPr lang="en-GB" smtClean="0"/>
              <a:t>‹#›</a:t>
            </a:fld>
            <a:endParaRPr lang="en-GB"/>
          </a:p>
        </p:txBody>
      </p:sp>
    </p:spTree>
    <p:extLst>
      <p:ext uri="{BB962C8B-B14F-4D97-AF65-F5344CB8AC3E}">
        <p14:creationId xmlns:p14="http://schemas.microsoft.com/office/powerpoint/2010/main" val="1764148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09C9-0DC3-AEF8-49A0-EECC85AE8A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DF59BE-92A0-5A34-D86A-58A69F31A3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470E21-6F24-C98E-93EA-F5EA5D08DCD1}"/>
              </a:ext>
            </a:extLst>
          </p:cNvPr>
          <p:cNvSpPr>
            <a:spLocks noGrp="1"/>
          </p:cNvSpPr>
          <p:nvPr>
            <p:ph type="dt" sz="half" idx="10"/>
          </p:nvPr>
        </p:nvSpPr>
        <p:spPr/>
        <p:txBody>
          <a:bodyPr/>
          <a:lstStyle/>
          <a:p>
            <a:fld id="{5C6A93E6-B5EB-4133-A216-D2555769FF99}" type="datetimeFigureOut">
              <a:rPr lang="en-GB" smtClean="0"/>
              <a:t>03/05/2024</a:t>
            </a:fld>
            <a:endParaRPr lang="en-GB"/>
          </a:p>
        </p:txBody>
      </p:sp>
      <p:sp>
        <p:nvSpPr>
          <p:cNvPr id="5" name="Footer Placeholder 4">
            <a:extLst>
              <a:ext uri="{FF2B5EF4-FFF2-40B4-BE49-F238E27FC236}">
                <a16:creationId xmlns:a16="http://schemas.microsoft.com/office/drawing/2014/main" id="{FD1EA3C5-D1CB-1041-D0FA-EA2951B369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231649-B70A-DB31-F867-8DC4CBED4E7F}"/>
              </a:ext>
            </a:extLst>
          </p:cNvPr>
          <p:cNvSpPr>
            <a:spLocks noGrp="1"/>
          </p:cNvSpPr>
          <p:nvPr>
            <p:ph type="sldNum" sz="quarter" idx="12"/>
          </p:nvPr>
        </p:nvSpPr>
        <p:spPr/>
        <p:txBody>
          <a:bodyPr/>
          <a:lstStyle/>
          <a:p>
            <a:fld id="{863495F7-9954-479E-BB63-E9F1AC8FB284}" type="slidenum">
              <a:rPr lang="en-GB" smtClean="0"/>
              <a:t>‹#›</a:t>
            </a:fld>
            <a:endParaRPr lang="en-GB"/>
          </a:p>
        </p:txBody>
      </p:sp>
    </p:spTree>
    <p:extLst>
      <p:ext uri="{BB962C8B-B14F-4D97-AF65-F5344CB8AC3E}">
        <p14:creationId xmlns:p14="http://schemas.microsoft.com/office/powerpoint/2010/main" val="109737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D7D7D-F940-3AA5-6DF8-37E8C0F645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B44C3F-6A0D-C693-82FD-68759722F2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D874CF-9324-F7DC-4168-2AC482D2899F}"/>
              </a:ext>
            </a:extLst>
          </p:cNvPr>
          <p:cNvSpPr>
            <a:spLocks noGrp="1"/>
          </p:cNvSpPr>
          <p:nvPr>
            <p:ph type="dt" sz="half" idx="10"/>
          </p:nvPr>
        </p:nvSpPr>
        <p:spPr/>
        <p:txBody>
          <a:bodyPr/>
          <a:lstStyle/>
          <a:p>
            <a:fld id="{5C6A93E6-B5EB-4133-A216-D2555769FF99}" type="datetimeFigureOut">
              <a:rPr lang="en-GB" smtClean="0"/>
              <a:t>03/05/2024</a:t>
            </a:fld>
            <a:endParaRPr lang="en-GB"/>
          </a:p>
        </p:txBody>
      </p:sp>
      <p:sp>
        <p:nvSpPr>
          <p:cNvPr id="5" name="Footer Placeholder 4">
            <a:extLst>
              <a:ext uri="{FF2B5EF4-FFF2-40B4-BE49-F238E27FC236}">
                <a16:creationId xmlns:a16="http://schemas.microsoft.com/office/drawing/2014/main" id="{313FD303-F30D-4208-A8D9-FCDCEDB42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AFDA36-047C-2901-787B-437B4987D2B7}"/>
              </a:ext>
            </a:extLst>
          </p:cNvPr>
          <p:cNvSpPr>
            <a:spLocks noGrp="1"/>
          </p:cNvSpPr>
          <p:nvPr>
            <p:ph type="sldNum" sz="quarter" idx="12"/>
          </p:nvPr>
        </p:nvSpPr>
        <p:spPr/>
        <p:txBody>
          <a:bodyPr/>
          <a:lstStyle/>
          <a:p>
            <a:fld id="{863495F7-9954-479E-BB63-E9F1AC8FB284}" type="slidenum">
              <a:rPr lang="en-GB" smtClean="0"/>
              <a:t>‹#›</a:t>
            </a:fld>
            <a:endParaRPr lang="en-GB"/>
          </a:p>
        </p:txBody>
      </p:sp>
    </p:spTree>
    <p:extLst>
      <p:ext uri="{BB962C8B-B14F-4D97-AF65-F5344CB8AC3E}">
        <p14:creationId xmlns:p14="http://schemas.microsoft.com/office/powerpoint/2010/main" val="367453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7A92-DF8F-2261-7516-464A4D6913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168D97-D434-95CB-BD17-F61E22DD79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62B424-FFF2-A034-2056-30AEAB56ABB2}"/>
              </a:ext>
            </a:extLst>
          </p:cNvPr>
          <p:cNvSpPr>
            <a:spLocks noGrp="1"/>
          </p:cNvSpPr>
          <p:nvPr>
            <p:ph type="dt" sz="half" idx="10"/>
          </p:nvPr>
        </p:nvSpPr>
        <p:spPr/>
        <p:txBody>
          <a:bodyPr/>
          <a:lstStyle/>
          <a:p>
            <a:fld id="{5C6A93E6-B5EB-4133-A216-D2555769FF99}" type="datetimeFigureOut">
              <a:rPr lang="en-GB" smtClean="0"/>
              <a:t>03/05/2024</a:t>
            </a:fld>
            <a:endParaRPr lang="en-GB"/>
          </a:p>
        </p:txBody>
      </p:sp>
      <p:sp>
        <p:nvSpPr>
          <p:cNvPr id="5" name="Footer Placeholder 4">
            <a:extLst>
              <a:ext uri="{FF2B5EF4-FFF2-40B4-BE49-F238E27FC236}">
                <a16:creationId xmlns:a16="http://schemas.microsoft.com/office/drawing/2014/main" id="{15673CFF-BEE7-002D-D783-915914F69F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9993F1-3433-9349-BDD0-A94B2B632EA4}"/>
              </a:ext>
            </a:extLst>
          </p:cNvPr>
          <p:cNvSpPr>
            <a:spLocks noGrp="1"/>
          </p:cNvSpPr>
          <p:nvPr>
            <p:ph type="sldNum" sz="quarter" idx="12"/>
          </p:nvPr>
        </p:nvSpPr>
        <p:spPr/>
        <p:txBody>
          <a:bodyPr/>
          <a:lstStyle/>
          <a:p>
            <a:fld id="{863495F7-9954-479E-BB63-E9F1AC8FB284}" type="slidenum">
              <a:rPr lang="en-GB" smtClean="0"/>
              <a:t>‹#›</a:t>
            </a:fld>
            <a:endParaRPr lang="en-GB"/>
          </a:p>
        </p:txBody>
      </p:sp>
    </p:spTree>
    <p:extLst>
      <p:ext uri="{BB962C8B-B14F-4D97-AF65-F5344CB8AC3E}">
        <p14:creationId xmlns:p14="http://schemas.microsoft.com/office/powerpoint/2010/main" val="35195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E443-6DAF-7F49-BFC8-095F0B190B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442286E-202B-FB73-71B2-BE6C73158A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4B4357-FBDF-25BD-A8A2-F7D3834D914C}"/>
              </a:ext>
            </a:extLst>
          </p:cNvPr>
          <p:cNvSpPr>
            <a:spLocks noGrp="1"/>
          </p:cNvSpPr>
          <p:nvPr>
            <p:ph type="dt" sz="half" idx="10"/>
          </p:nvPr>
        </p:nvSpPr>
        <p:spPr/>
        <p:txBody>
          <a:bodyPr/>
          <a:lstStyle/>
          <a:p>
            <a:fld id="{5C6A93E6-B5EB-4133-A216-D2555769FF99}" type="datetimeFigureOut">
              <a:rPr lang="en-GB" smtClean="0"/>
              <a:t>03/05/2024</a:t>
            </a:fld>
            <a:endParaRPr lang="en-GB"/>
          </a:p>
        </p:txBody>
      </p:sp>
      <p:sp>
        <p:nvSpPr>
          <p:cNvPr id="5" name="Footer Placeholder 4">
            <a:extLst>
              <a:ext uri="{FF2B5EF4-FFF2-40B4-BE49-F238E27FC236}">
                <a16:creationId xmlns:a16="http://schemas.microsoft.com/office/drawing/2014/main" id="{94988A18-94D7-8F21-6820-DEBF4A35E4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E0C615-7EF7-527F-8A1C-6EAD9087B32D}"/>
              </a:ext>
            </a:extLst>
          </p:cNvPr>
          <p:cNvSpPr>
            <a:spLocks noGrp="1"/>
          </p:cNvSpPr>
          <p:nvPr>
            <p:ph type="sldNum" sz="quarter" idx="12"/>
          </p:nvPr>
        </p:nvSpPr>
        <p:spPr/>
        <p:txBody>
          <a:bodyPr/>
          <a:lstStyle/>
          <a:p>
            <a:fld id="{863495F7-9954-479E-BB63-E9F1AC8FB284}" type="slidenum">
              <a:rPr lang="en-GB" smtClean="0"/>
              <a:t>‹#›</a:t>
            </a:fld>
            <a:endParaRPr lang="en-GB"/>
          </a:p>
        </p:txBody>
      </p:sp>
    </p:spTree>
    <p:extLst>
      <p:ext uri="{BB962C8B-B14F-4D97-AF65-F5344CB8AC3E}">
        <p14:creationId xmlns:p14="http://schemas.microsoft.com/office/powerpoint/2010/main" val="347293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61D39-FB3D-3357-E0F2-5C421B7ADA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700DB3-D9B0-61F8-D63C-EE0A045AA3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73B9A8-C85B-AB02-19A8-4A45F63A52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FAB28F-D20C-EB6C-945D-E557E3541867}"/>
              </a:ext>
            </a:extLst>
          </p:cNvPr>
          <p:cNvSpPr>
            <a:spLocks noGrp="1"/>
          </p:cNvSpPr>
          <p:nvPr>
            <p:ph type="dt" sz="half" idx="10"/>
          </p:nvPr>
        </p:nvSpPr>
        <p:spPr/>
        <p:txBody>
          <a:bodyPr/>
          <a:lstStyle/>
          <a:p>
            <a:fld id="{5C6A93E6-B5EB-4133-A216-D2555769FF99}" type="datetimeFigureOut">
              <a:rPr lang="en-GB" smtClean="0"/>
              <a:t>03/05/2024</a:t>
            </a:fld>
            <a:endParaRPr lang="en-GB"/>
          </a:p>
        </p:txBody>
      </p:sp>
      <p:sp>
        <p:nvSpPr>
          <p:cNvPr id="6" name="Footer Placeholder 5">
            <a:extLst>
              <a:ext uri="{FF2B5EF4-FFF2-40B4-BE49-F238E27FC236}">
                <a16:creationId xmlns:a16="http://schemas.microsoft.com/office/drawing/2014/main" id="{E50B6F6A-B829-77C9-0795-F391EC23AC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C494B3-A781-C7DF-1FB3-D2DF44B5FAE5}"/>
              </a:ext>
            </a:extLst>
          </p:cNvPr>
          <p:cNvSpPr>
            <a:spLocks noGrp="1"/>
          </p:cNvSpPr>
          <p:nvPr>
            <p:ph type="sldNum" sz="quarter" idx="12"/>
          </p:nvPr>
        </p:nvSpPr>
        <p:spPr/>
        <p:txBody>
          <a:bodyPr/>
          <a:lstStyle/>
          <a:p>
            <a:fld id="{863495F7-9954-479E-BB63-E9F1AC8FB284}" type="slidenum">
              <a:rPr lang="en-GB" smtClean="0"/>
              <a:t>‹#›</a:t>
            </a:fld>
            <a:endParaRPr lang="en-GB"/>
          </a:p>
        </p:txBody>
      </p:sp>
    </p:spTree>
    <p:extLst>
      <p:ext uri="{BB962C8B-B14F-4D97-AF65-F5344CB8AC3E}">
        <p14:creationId xmlns:p14="http://schemas.microsoft.com/office/powerpoint/2010/main" val="3504915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6DBF-67E4-314E-413C-BAE011AB0A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5979C8-5ACC-5859-8561-AA8487D07E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77DA69-8576-7C2A-F9AF-AAA97272A1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82A037-9880-F6FC-C19F-2454D659B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5E6041-F8B6-2639-C072-DBF943CE73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33932A-5E66-616A-AC7D-554F53B03EA3}"/>
              </a:ext>
            </a:extLst>
          </p:cNvPr>
          <p:cNvSpPr>
            <a:spLocks noGrp="1"/>
          </p:cNvSpPr>
          <p:nvPr>
            <p:ph type="dt" sz="half" idx="10"/>
          </p:nvPr>
        </p:nvSpPr>
        <p:spPr/>
        <p:txBody>
          <a:bodyPr/>
          <a:lstStyle/>
          <a:p>
            <a:fld id="{5C6A93E6-B5EB-4133-A216-D2555769FF99}" type="datetimeFigureOut">
              <a:rPr lang="en-GB" smtClean="0"/>
              <a:t>03/05/2024</a:t>
            </a:fld>
            <a:endParaRPr lang="en-GB"/>
          </a:p>
        </p:txBody>
      </p:sp>
      <p:sp>
        <p:nvSpPr>
          <p:cNvPr id="8" name="Footer Placeholder 7">
            <a:extLst>
              <a:ext uri="{FF2B5EF4-FFF2-40B4-BE49-F238E27FC236}">
                <a16:creationId xmlns:a16="http://schemas.microsoft.com/office/drawing/2014/main" id="{1C93618D-BE33-4B81-88F8-7F357BAC7C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A9FEF0-B2C1-7CD1-B5FD-6E4021EAD5F9}"/>
              </a:ext>
            </a:extLst>
          </p:cNvPr>
          <p:cNvSpPr>
            <a:spLocks noGrp="1"/>
          </p:cNvSpPr>
          <p:nvPr>
            <p:ph type="sldNum" sz="quarter" idx="12"/>
          </p:nvPr>
        </p:nvSpPr>
        <p:spPr/>
        <p:txBody>
          <a:bodyPr/>
          <a:lstStyle/>
          <a:p>
            <a:fld id="{863495F7-9954-479E-BB63-E9F1AC8FB284}" type="slidenum">
              <a:rPr lang="en-GB" smtClean="0"/>
              <a:t>‹#›</a:t>
            </a:fld>
            <a:endParaRPr lang="en-GB"/>
          </a:p>
        </p:txBody>
      </p:sp>
    </p:spTree>
    <p:extLst>
      <p:ext uri="{BB962C8B-B14F-4D97-AF65-F5344CB8AC3E}">
        <p14:creationId xmlns:p14="http://schemas.microsoft.com/office/powerpoint/2010/main" val="375938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938F-F739-B27D-018B-E7D368DD26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9208C5-D642-A9E5-7B00-8E7B4551AEBD}"/>
              </a:ext>
            </a:extLst>
          </p:cNvPr>
          <p:cNvSpPr>
            <a:spLocks noGrp="1"/>
          </p:cNvSpPr>
          <p:nvPr>
            <p:ph type="dt" sz="half" idx="10"/>
          </p:nvPr>
        </p:nvSpPr>
        <p:spPr/>
        <p:txBody>
          <a:bodyPr/>
          <a:lstStyle/>
          <a:p>
            <a:fld id="{5C6A93E6-B5EB-4133-A216-D2555769FF99}" type="datetimeFigureOut">
              <a:rPr lang="en-GB" smtClean="0"/>
              <a:t>03/05/2024</a:t>
            </a:fld>
            <a:endParaRPr lang="en-GB"/>
          </a:p>
        </p:txBody>
      </p:sp>
      <p:sp>
        <p:nvSpPr>
          <p:cNvPr id="4" name="Footer Placeholder 3">
            <a:extLst>
              <a:ext uri="{FF2B5EF4-FFF2-40B4-BE49-F238E27FC236}">
                <a16:creationId xmlns:a16="http://schemas.microsoft.com/office/drawing/2014/main" id="{DEE7BD00-C959-7BFD-232B-9791FCCF7C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317C68-3BDC-8ECD-B4BF-D87B97E24914}"/>
              </a:ext>
            </a:extLst>
          </p:cNvPr>
          <p:cNvSpPr>
            <a:spLocks noGrp="1"/>
          </p:cNvSpPr>
          <p:nvPr>
            <p:ph type="sldNum" sz="quarter" idx="12"/>
          </p:nvPr>
        </p:nvSpPr>
        <p:spPr/>
        <p:txBody>
          <a:bodyPr/>
          <a:lstStyle/>
          <a:p>
            <a:fld id="{863495F7-9954-479E-BB63-E9F1AC8FB284}" type="slidenum">
              <a:rPr lang="en-GB" smtClean="0"/>
              <a:t>‹#›</a:t>
            </a:fld>
            <a:endParaRPr lang="en-GB"/>
          </a:p>
        </p:txBody>
      </p:sp>
    </p:spTree>
    <p:extLst>
      <p:ext uri="{BB962C8B-B14F-4D97-AF65-F5344CB8AC3E}">
        <p14:creationId xmlns:p14="http://schemas.microsoft.com/office/powerpoint/2010/main" val="355655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E7C1E0-7CCA-DE96-8CED-8ED439CB6C0F}"/>
              </a:ext>
            </a:extLst>
          </p:cNvPr>
          <p:cNvSpPr>
            <a:spLocks noGrp="1"/>
          </p:cNvSpPr>
          <p:nvPr>
            <p:ph type="dt" sz="half" idx="10"/>
          </p:nvPr>
        </p:nvSpPr>
        <p:spPr/>
        <p:txBody>
          <a:bodyPr/>
          <a:lstStyle/>
          <a:p>
            <a:fld id="{5C6A93E6-B5EB-4133-A216-D2555769FF99}" type="datetimeFigureOut">
              <a:rPr lang="en-GB" smtClean="0"/>
              <a:t>03/05/2024</a:t>
            </a:fld>
            <a:endParaRPr lang="en-GB"/>
          </a:p>
        </p:txBody>
      </p:sp>
      <p:sp>
        <p:nvSpPr>
          <p:cNvPr id="3" name="Footer Placeholder 2">
            <a:extLst>
              <a:ext uri="{FF2B5EF4-FFF2-40B4-BE49-F238E27FC236}">
                <a16:creationId xmlns:a16="http://schemas.microsoft.com/office/drawing/2014/main" id="{D6BABBD5-3F6E-569D-2B89-AB45A6121F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0F3D59-048C-492A-230D-913CE035EBD8}"/>
              </a:ext>
            </a:extLst>
          </p:cNvPr>
          <p:cNvSpPr>
            <a:spLocks noGrp="1"/>
          </p:cNvSpPr>
          <p:nvPr>
            <p:ph type="sldNum" sz="quarter" idx="12"/>
          </p:nvPr>
        </p:nvSpPr>
        <p:spPr/>
        <p:txBody>
          <a:bodyPr/>
          <a:lstStyle/>
          <a:p>
            <a:fld id="{863495F7-9954-479E-BB63-E9F1AC8FB284}" type="slidenum">
              <a:rPr lang="en-GB" smtClean="0"/>
              <a:t>‹#›</a:t>
            </a:fld>
            <a:endParaRPr lang="en-GB"/>
          </a:p>
        </p:txBody>
      </p:sp>
    </p:spTree>
    <p:extLst>
      <p:ext uri="{BB962C8B-B14F-4D97-AF65-F5344CB8AC3E}">
        <p14:creationId xmlns:p14="http://schemas.microsoft.com/office/powerpoint/2010/main" val="218564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72B9-DAF5-31BE-6AC2-766D432F6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1BDCFE-4BC3-86DA-B1F7-8DE23CADA0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4BCFDB-82FC-2137-B451-E83E27736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A7009B-F32A-1182-A736-6A72D74BDE52}"/>
              </a:ext>
            </a:extLst>
          </p:cNvPr>
          <p:cNvSpPr>
            <a:spLocks noGrp="1"/>
          </p:cNvSpPr>
          <p:nvPr>
            <p:ph type="dt" sz="half" idx="10"/>
          </p:nvPr>
        </p:nvSpPr>
        <p:spPr/>
        <p:txBody>
          <a:bodyPr/>
          <a:lstStyle/>
          <a:p>
            <a:fld id="{5C6A93E6-B5EB-4133-A216-D2555769FF99}" type="datetimeFigureOut">
              <a:rPr lang="en-GB" smtClean="0"/>
              <a:t>03/05/2024</a:t>
            </a:fld>
            <a:endParaRPr lang="en-GB"/>
          </a:p>
        </p:txBody>
      </p:sp>
      <p:sp>
        <p:nvSpPr>
          <p:cNvPr id="6" name="Footer Placeholder 5">
            <a:extLst>
              <a:ext uri="{FF2B5EF4-FFF2-40B4-BE49-F238E27FC236}">
                <a16:creationId xmlns:a16="http://schemas.microsoft.com/office/drawing/2014/main" id="{5D599E04-1A48-F868-008E-20DB768343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9EF249-085E-2E82-E92F-6DE877AE68BE}"/>
              </a:ext>
            </a:extLst>
          </p:cNvPr>
          <p:cNvSpPr>
            <a:spLocks noGrp="1"/>
          </p:cNvSpPr>
          <p:nvPr>
            <p:ph type="sldNum" sz="quarter" idx="12"/>
          </p:nvPr>
        </p:nvSpPr>
        <p:spPr/>
        <p:txBody>
          <a:bodyPr/>
          <a:lstStyle/>
          <a:p>
            <a:fld id="{863495F7-9954-479E-BB63-E9F1AC8FB284}" type="slidenum">
              <a:rPr lang="en-GB" smtClean="0"/>
              <a:t>‹#›</a:t>
            </a:fld>
            <a:endParaRPr lang="en-GB"/>
          </a:p>
        </p:txBody>
      </p:sp>
    </p:spTree>
    <p:extLst>
      <p:ext uri="{BB962C8B-B14F-4D97-AF65-F5344CB8AC3E}">
        <p14:creationId xmlns:p14="http://schemas.microsoft.com/office/powerpoint/2010/main" val="100983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544E-8D62-A7A6-0E33-8DADBB61E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723454-8BE1-375E-C572-8847F08938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9DB7F8-23DD-5BB6-C0D4-4A000349E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97224-BB5A-83D3-3217-1758B2AD0499}"/>
              </a:ext>
            </a:extLst>
          </p:cNvPr>
          <p:cNvSpPr>
            <a:spLocks noGrp="1"/>
          </p:cNvSpPr>
          <p:nvPr>
            <p:ph type="dt" sz="half" idx="10"/>
          </p:nvPr>
        </p:nvSpPr>
        <p:spPr/>
        <p:txBody>
          <a:bodyPr/>
          <a:lstStyle/>
          <a:p>
            <a:fld id="{5C6A93E6-B5EB-4133-A216-D2555769FF99}" type="datetimeFigureOut">
              <a:rPr lang="en-GB" smtClean="0"/>
              <a:t>03/05/2024</a:t>
            </a:fld>
            <a:endParaRPr lang="en-GB"/>
          </a:p>
        </p:txBody>
      </p:sp>
      <p:sp>
        <p:nvSpPr>
          <p:cNvPr id="6" name="Footer Placeholder 5">
            <a:extLst>
              <a:ext uri="{FF2B5EF4-FFF2-40B4-BE49-F238E27FC236}">
                <a16:creationId xmlns:a16="http://schemas.microsoft.com/office/drawing/2014/main" id="{A9499531-FB76-E1E6-875E-C3C648BE10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5C719A-1470-913F-8A20-27DD512E6772}"/>
              </a:ext>
            </a:extLst>
          </p:cNvPr>
          <p:cNvSpPr>
            <a:spLocks noGrp="1"/>
          </p:cNvSpPr>
          <p:nvPr>
            <p:ph type="sldNum" sz="quarter" idx="12"/>
          </p:nvPr>
        </p:nvSpPr>
        <p:spPr/>
        <p:txBody>
          <a:bodyPr/>
          <a:lstStyle/>
          <a:p>
            <a:fld id="{863495F7-9954-479E-BB63-E9F1AC8FB284}" type="slidenum">
              <a:rPr lang="en-GB" smtClean="0"/>
              <a:t>‹#›</a:t>
            </a:fld>
            <a:endParaRPr lang="en-GB"/>
          </a:p>
        </p:txBody>
      </p:sp>
    </p:spTree>
    <p:extLst>
      <p:ext uri="{BB962C8B-B14F-4D97-AF65-F5344CB8AC3E}">
        <p14:creationId xmlns:p14="http://schemas.microsoft.com/office/powerpoint/2010/main" val="110315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A779E4-EF3D-FDCA-C32C-FC766E6B5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369199-2F7A-1256-EAE1-7B3FA6E823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E28FEA-5DF2-2A81-5736-9C9DCB5405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A93E6-B5EB-4133-A216-D2555769FF99}" type="datetimeFigureOut">
              <a:rPr lang="en-GB" smtClean="0"/>
              <a:t>03/05/2024</a:t>
            </a:fld>
            <a:endParaRPr lang="en-GB"/>
          </a:p>
        </p:txBody>
      </p:sp>
      <p:sp>
        <p:nvSpPr>
          <p:cNvPr id="5" name="Footer Placeholder 4">
            <a:extLst>
              <a:ext uri="{FF2B5EF4-FFF2-40B4-BE49-F238E27FC236}">
                <a16:creationId xmlns:a16="http://schemas.microsoft.com/office/drawing/2014/main" id="{5753C544-4AB9-C898-1211-59C4AA221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89907A-0C6A-F18B-EAC5-CDFD4619F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495F7-9954-479E-BB63-E9F1AC8FB284}" type="slidenum">
              <a:rPr lang="en-GB" smtClean="0"/>
              <a:t>‹#›</a:t>
            </a:fld>
            <a:endParaRPr lang="en-GB"/>
          </a:p>
        </p:txBody>
      </p:sp>
    </p:spTree>
    <p:extLst>
      <p:ext uri="{BB962C8B-B14F-4D97-AF65-F5344CB8AC3E}">
        <p14:creationId xmlns:p14="http://schemas.microsoft.com/office/powerpoint/2010/main" val="1395215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hyperlink" Target="https://www.southampton.gov.uk/media/owofelhk/152-53-pathway-document-8.pdf"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hipsprocedures.org.uk/assets/clients/7/PSCP%20Threshold%20Document%20v5%20March%202021_1.pdf" TargetMode="External"/><Relationship Id="rId5" Type="http://schemas.openxmlformats.org/officeDocument/2006/relationships/image" Target="../media/image17.png"/><Relationship Id="rId4" Type="http://schemas.openxmlformats.org/officeDocument/2006/relationships/hyperlink" Target="https://www.hampshirescp.org.uk/wp-content/uploads/2023/10/2023-08-HIOW-Thresholds-Chart-Review-Document-FINAL.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_RRq5L1YLR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hampshirescp.org.uk/professionals/toolkits/child-sexual-abuse/" TargetMode="Externa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VrAwP79Dmn8"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amaritans.org/how-we-can-help/contact-samarita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amaritans.org/how-we-can-help/contact-samarita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youtube.com/watch?v=UbtSJCw_lq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hampshirescp.org.uk/professionals/toolkits/child-sexual-abuse/what-is-csa/definition/"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hampshirescp.org.uk/professionals/toolkits/child-sexual-abuse/what-is-csa/typolog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Ox7PiWaqbnc"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0135-C531-45BF-9FC9-2DE66B3A3F16}"/>
              </a:ext>
            </a:extLst>
          </p:cNvPr>
          <p:cNvSpPr>
            <a:spLocks noGrp="1"/>
          </p:cNvSpPr>
          <p:nvPr>
            <p:ph type="title"/>
          </p:nvPr>
        </p:nvSpPr>
        <p:spPr>
          <a:xfrm>
            <a:off x="608138" y="1608486"/>
            <a:ext cx="3084844" cy="2103875"/>
          </a:xfrm>
        </p:spPr>
        <p:txBody>
          <a:bodyPr>
            <a:normAutofit/>
          </a:bodyPr>
          <a:lstStyle/>
          <a:p>
            <a:r>
              <a:rPr lang="en-GB" sz="3600" b="1" dirty="0">
                <a:solidFill>
                  <a:srgbClr val="FFFFFF"/>
                </a:solidFill>
              </a:rPr>
              <a:t>Session 1</a:t>
            </a:r>
          </a:p>
        </p:txBody>
      </p:sp>
      <p:sp>
        <p:nvSpPr>
          <p:cNvPr id="8" name="Rectangle 7">
            <a:extLst>
              <a:ext uri="{FF2B5EF4-FFF2-40B4-BE49-F238E27FC236}">
                <a16:creationId xmlns:a16="http://schemas.microsoft.com/office/drawing/2014/main" id="{802FF53E-928E-00EF-2803-A736C51EDE2F}"/>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AE3E56E-AA13-81E4-80BA-31277564E377}"/>
              </a:ext>
            </a:extLst>
          </p:cNvPr>
          <p:cNvPicPr>
            <a:picLocks noChangeAspect="1"/>
          </p:cNvPicPr>
          <p:nvPr/>
        </p:nvPicPr>
        <p:blipFill>
          <a:blip r:embed="rId3"/>
          <a:stretch>
            <a:fillRect/>
          </a:stretch>
        </p:blipFill>
        <p:spPr>
          <a:xfrm>
            <a:off x="2181141" y="4339611"/>
            <a:ext cx="8655370" cy="2028858"/>
          </a:xfrm>
          <a:prstGeom prst="rect">
            <a:avLst/>
          </a:prstGeom>
        </p:spPr>
      </p:pic>
      <p:sp>
        <p:nvSpPr>
          <p:cNvPr id="6" name="Rectangle 5">
            <a:extLst>
              <a:ext uri="{FF2B5EF4-FFF2-40B4-BE49-F238E27FC236}">
                <a16:creationId xmlns:a16="http://schemas.microsoft.com/office/drawing/2014/main" id="{C4035C21-22C4-D6E1-7A67-B08FF36E2F06}"/>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029185F-5D6A-8CF0-849F-3E949D2AA1B6}"/>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B238C38-7EBE-16EB-87B3-E6A1F52BD7C1}"/>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6F98BF2-8018-CB35-9513-506D1946B6CE}"/>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E31566B8-3B3C-8D36-E52D-CFEBA7F718BD}"/>
              </a:ext>
            </a:extLst>
          </p:cNvPr>
          <p:cNvSpPr txBox="1"/>
          <p:nvPr/>
        </p:nvSpPr>
        <p:spPr>
          <a:xfrm>
            <a:off x="1277008" y="609666"/>
            <a:ext cx="10251095" cy="3416320"/>
          </a:xfrm>
          <a:prstGeom prst="rect">
            <a:avLst/>
          </a:prstGeom>
          <a:noFill/>
        </p:spPr>
        <p:txBody>
          <a:bodyPr wrap="square">
            <a:spAutoFit/>
          </a:bodyPr>
          <a:lstStyle/>
          <a:p>
            <a:pPr marL="0" indent="0" algn="ctr">
              <a:buNone/>
            </a:pPr>
            <a:r>
              <a:rPr lang="en-GB" sz="4400" b="1" dirty="0">
                <a:solidFill>
                  <a:schemeClr val="tx1"/>
                </a:solidFill>
                <a:latin typeface="Poppins" panose="00000500000000000000" pitchFamily="2" charset="0"/>
                <a:cs typeface="Poppins" panose="00000500000000000000" pitchFamily="2" charset="0"/>
              </a:rPr>
              <a:t>Using practical </a:t>
            </a:r>
            <a:r>
              <a:rPr lang="en-GB" sz="4400" b="1" dirty="0">
                <a:latin typeface="Poppins" panose="00000500000000000000" pitchFamily="2" charset="0"/>
                <a:cs typeface="Poppins" panose="00000500000000000000" pitchFamily="2" charset="0"/>
              </a:rPr>
              <a:t>t</a:t>
            </a:r>
            <a:r>
              <a:rPr lang="en-GB" sz="4400" b="1" dirty="0">
                <a:solidFill>
                  <a:schemeClr val="tx1"/>
                </a:solidFill>
                <a:latin typeface="Poppins" panose="00000500000000000000" pitchFamily="2" charset="0"/>
                <a:cs typeface="Poppins" panose="00000500000000000000" pitchFamily="2" charset="0"/>
              </a:rPr>
              <a:t>ools to support  </a:t>
            </a:r>
            <a:r>
              <a:rPr lang="en-GB" sz="4400" b="1" dirty="0">
                <a:latin typeface="Poppins" panose="00000500000000000000" pitchFamily="2" charset="0"/>
                <a:cs typeface="Poppins" panose="00000500000000000000" pitchFamily="2" charset="0"/>
              </a:rPr>
              <a:t>p</a:t>
            </a:r>
            <a:r>
              <a:rPr lang="en-GB" sz="4400" b="1" dirty="0">
                <a:solidFill>
                  <a:schemeClr val="tx1"/>
                </a:solidFill>
                <a:latin typeface="Poppins" panose="00000500000000000000" pitchFamily="2" charset="0"/>
                <a:cs typeface="Poppins" panose="00000500000000000000" pitchFamily="2" charset="0"/>
              </a:rPr>
              <a:t>rofessionals where there are concerns of child </a:t>
            </a:r>
            <a:r>
              <a:rPr lang="en-GB" sz="4400" b="1" dirty="0">
                <a:latin typeface="Poppins" panose="00000500000000000000" pitchFamily="2" charset="0"/>
                <a:cs typeface="Poppins" panose="00000500000000000000" pitchFamily="2" charset="0"/>
              </a:rPr>
              <a:t>s</a:t>
            </a:r>
            <a:r>
              <a:rPr lang="en-GB" sz="4400" b="1" dirty="0">
                <a:solidFill>
                  <a:schemeClr val="tx1"/>
                </a:solidFill>
                <a:latin typeface="Poppins" panose="00000500000000000000" pitchFamily="2" charset="0"/>
                <a:cs typeface="Poppins" panose="00000500000000000000" pitchFamily="2" charset="0"/>
              </a:rPr>
              <a:t>exual </a:t>
            </a:r>
            <a:r>
              <a:rPr lang="en-GB" sz="4400" b="1" dirty="0">
                <a:latin typeface="Poppins" panose="00000500000000000000" pitchFamily="2" charset="0"/>
                <a:cs typeface="Poppins" panose="00000500000000000000" pitchFamily="2" charset="0"/>
              </a:rPr>
              <a:t>a</a:t>
            </a:r>
            <a:r>
              <a:rPr lang="en-GB" sz="4400" b="1" dirty="0">
                <a:solidFill>
                  <a:schemeClr val="tx1"/>
                </a:solidFill>
                <a:latin typeface="Poppins" panose="00000500000000000000" pitchFamily="2" charset="0"/>
                <a:cs typeface="Poppins" panose="00000500000000000000" pitchFamily="2" charset="0"/>
              </a:rPr>
              <a:t>buse</a:t>
            </a:r>
          </a:p>
          <a:p>
            <a:pPr marL="0" indent="0" algn="ctr">
              <a:buNone/>
            </a:pPr>
            <a:endParaRPr lang="en-GB" sz="2800" dirty="0">
              <a:latin typeface="Poppins" panose="00000500000000000000" pitchFamily="2" charset="0"/>
              <a:cs typeface="Poppins" panose="00000500000000000000" pitchFamily="2" charset="0"/>
            </a:endParaRPr>
          </a:p>
          <a:p>
            <a:pPr marL="0" indent="0" algn="ctr">
              <a:buNone/>
            </a:pPr>
            <a:r>
              <a:rPr lang="en-GB" sz="2800" dirty="0">
                <a:solidFill>
                  <a:schemeClr val="tx1"/>
                </a:solidFill>
                <a:latin typeface="Poppins" panose="00000500000000000000" pitchFamily="2" charset="0"/>
                <a:cs typeface="Poppins" panose="00000500000000000000" pitchFamily="2" charset="0"/>
              </a:rPr>
              <a:t>Hampshire, Isle of Wight, Portsmouth and Southampton(HIPS) Safeguarding Children Partnerships</a:t>
            </a:r>
          </a:p>
        </p:txBody>
      </p:sp>
    </p:spTree>
    <p:extLst>
      <p:ext uri="{BB962C8B-B14F-4D97-AF65-F5344CB8AC3E}">
        <p14:creationId xmlns:p14="http://schemas.microsoft.com/office/powerpoint/2010/main" val="382083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F9355C-B1A1-ED2C-5A3D-8B2E59911BFF}"/>
              </a:ext>
            </a:extLst>
          </p:cNvPr>
          <p:cNvSpPr/>
          <p:nvPr/>
        </p:nvSpPr>
        <p:spPr>
          <a:xfrm>
            <a:off x="0" y="-10896"/>
            <a:ext cx="12191999" cy="7035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B069057D-3DC2-9F45-1994-069E7967FA20}"/>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E076746-E81F-E9A2-0EEE-FE12D9A0E578}"/>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98B198-256C-9D00-8873-4B9D1416228C}"/>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46DE60-F311-72D8-0ECB-8F231B22AFCD}"/>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CE18BEA-A549-D5EC-CB16-39D6C297EAF2}"/>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BEDF1645-7E23-C8E4-5F4E-71EB1AB32051}"/>
              </a:ext>
            </a:extLst>
          </p:cNvPr>
          <p:cNvPicPr>
            <a:picLocks noChangeAspect="1"/>
          </p:cNvPicPr>
          <p:nvPr/>
        </p:nvPicPr>
        <p:blipFill>
          <a:blip r:embed="rId2"/>
          <a:stretch>
            <a:fillRect/>
          </a:stretch>
        </p:blipFill>
        <p:spPr>
          <a:xfrm>
            <a:off x="7980960" y="5413329"/>
            <a:ext cx="4074750" cy="955140"/>
          </a:xfrm>
          <a:prstGeom prst="rect">
            <a:avLst/>
          </a:prstGeom>
        </p:spPr>
      </p:pic>
      <p:sp>
        <p:nvSpPr>
          <p:cNvPr id="11" name="TextBox 10">
            <a:extLst>
              <a:ext uri="{FF2B5EF4-FFF2-40B4-BE49-F238E27FC236}">
                <a16:creationId xmlns:a16="http://schemas.microsoft.com/office/drawing/2014/main" id="{C61F866D-C5ED-4C93-7220-EE1101321336}"/>
              </a:ext>
            </a:extLst>
          </p:cNvPr>
          <p:cNvSpPr txBox="1"/>
          <p:nvPr/>
        </p:nvSpPr>
        <p:spPr>
          <a:xfrm>
            <a:off x="783431" y="-10896"/>
            <a:ext cx="6100762" cy="646331"/>
          </a:xfrm>
          <a:prstGeom prst="rect">
            <a:avLst/>
          </a:prstGeom>
          <a:noFill/>
        </p:spPr>
        <p:txBody>
          <a:bodyPr wrap="square">
            <a:spAutoFit/>
          </a:bodyPr>
          <a:lstStyle/>
          <a:p>
            <a:r>
              <a:rPr lang="en-GB" sz="3600" b="1" dirty="0">
                <a:latin typeface="Poppins" panose="00000500000000000000" pitchFamily="2" charset="0"/>
                <a:cs typeface="Poppins" panose="00000500000000000000" pitchFamily="2" charset="0"/>
              </a:rPr>
              <a:t>Case Study Exercise</a:t>
            </a:r>
          </a:p>
        </p:txBody>
      </p:sp>
      <p:pic>
        <p:nvPicPr>
          <p:cNvPr id="12" name="Picture 7" descr="Indicators Template from CSA Centre ...">
            <a:extLst>
              <a:ext uri="{FF2B5EF4-FFF2-40B4-BE49-F238E27FC236}">
                <a16:creationId xmlns:a16="http://schemas.microsoft.com/office/drawing/2014/main" id="{1A498EEC-2A86-CE5B-E477-0877D938E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117" y="916287"/>
            <a:ext cx="3684292" cy="5319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8D669BA-8291-58A7-4365-B7963F51054B}"/>
              </a:ext>
            </a:extLst>
          </p:cNvPr>
          <p:cNvSpPr txBox="1"/>
          <p:nvPr/>
        </p:nvSpPr>
        <p:spPr>
          <a:xfrm>
            <a:off x="4823414" y="1032887"/>
            <a:ext cx="7232296" cy="584775"/>
          </a:xfrm>
          <a:prstGeom prst="rect">
            <a:avLst/>
          </a:prstGeom>
          <a:solidFill>
            <a:srgbClr val="FFC000"/>
          </a:solidFill>
        </p:spPr>
        <p:txBody>
          <a:bodyPr wrap="square">
            <a:spAutoFit/>
          </a:bodyPr>
          <a:lstStyle/>
          <a:p>
            <a:pPr marL="0" indent="0">
              <a:buNone/>
            </a:pPr>
            <a:r>
              <a:rPr lang="en-GB" sz="3200" dirty="0">
                <a:latin typeface="Poppins" panose="00000500000000000000" pitchFamily="2" charset="0"/>
                <a:cs typeface="Poppins" panose="00000500000000000000" pitchFamily="2" charset="0"/>
              </a:rPr>
              <a:t>Which indicators can you identify?</a:t>
            </a:r>
            <a:endParaRPr lang="en-GB" sz="3200" dirty="0"/>
          </a:p>
        </p:txBody>
      </p:sp>
      <p:pic>
        <p:nvPicPr>
          <p:cNvPr id="16" name="Graphic 15" descr="Questions with solid fill">
            <a:extLst>
              <a:ext uri="{FF2B5EF4-FFF2-40B4-BE49-F238E27FC236}">
                <a16:creationId xmlns:a16="http://schemas.microsoft.com/office/drawing/2014/main" id="{8F5BDA70-6B45-EB81-1AC3-218C7405CF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3870" y="1980632"/>
            <a:ext cx="3190875" cy="3190875"/>
          </a:xfrm>
          <a:prstGeom prst="rect">
            <a:avLst/>
          </a:prstGeom>
        </p:spPr>
      </p:pic>
      <p:pic>
        <p:nvPicPr>
          <p:cNvPr id="3" name="Graphic 2" descr="Puzzle pieces with solid fill">
            <a:extLst>
              <a:ext uri="{FF2B5EF4-FFF2-40B4-BE49-F238E27FC236}">
                <a16:creationId xmlns:a16="http://schemas.microsoft.com/office/drawing/2014/main" id="{0B60316C-F31E-3D92-E951-3DD66EF7A3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4553" y="2509005"/>
            <a:ext cx="2134127" cy="2134127"/>
          </a:xfrm>
          <a:prstGeom prst="rect">
            <a:avLst/>
          </a:prstGeom>
        </p:spPr>
      </p:pic>
    </p:spTree>
    <p:extLst>
      <p:ext uri="{BB962C8B-B14F-4D97-AF65-F5344CB8AC3E}">
        <p14:creationId xmlns:p14="http://schemas.microsoft.com/office/powerpoint/2010/main" val="204464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B51A33-3329-1D05-07F0-AA92C78E3FEF}"/>
              </a:ext>
            </a:extLst>
          </p:cNvPr>
          <p:cNvSpPr/>
          <p:nvPr/>
        </p:nvSpPr>
        <p:spPr>
          <a:xfrm>
            <a:off x="0" y="-10896"/>
            <a:ext cx="12191999" cy="7035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E4AB020F-BC5A-A674-DBF9-472495C55B00}"/>
              </a:ext>
            </a:extLst>
          </p:cNvPr>
          <p:cNvSpPr txBox="1"/>
          <p:nvPr/>
        </p:nvSpPr>
        <p:spPr>
          <a:xfrm>
            <a:off x="5219700" y="1597889"/>
            <a:ext cx="7112794" cy="3108543"/>
          </a:xfrm>
          <a:prstGeom prst="rect">
            <a:avLst/>
          </a:prstGeom>
          <a:noFill/>
        </p:spPr>
        <p:txBody>
          <a:bodyPr wrap="square">
            <a:spAutoFit/>
          </a:bodyPr>
          <a:lstStyle/>
          <a:p>
            <a:endParaRPr lang="en-GB" sz="2800" dirty="0">
              <a:latin typeface="Poppins" panose="00000500000000000000" pitchFamily="2" charset="0"/>
              <a:cs typeface="Poppins" panose="00000500000000000000" pitchFamily="2" charset="0"/>
            </a:endParaRPr>
          </a:p>
          <a:p>
            <a:r>
              <a:rPr lang="en-GB" sz="2800" dirty="0">
                <a:latin typeface="Poppins" panose="00000500000000000000" pitchFamily="2" charset="0"/>
                <a:cs typeface="Poppins" panose="00000500000000000000" pitchFamily="2" charset="0"/>
              </a:rPr>
              <a:t>How might we use the signs and indicators template in our setting? </a:t>
            </a:r>
          </a:p>
          <a:p>
            <a:endParaRPr lang="en-GB" sz="2800" dirty="0">
              <a:latin typeface="Poppins" panose="00000500000000000000" pitchFamily="2" charset="0"/>
              <a:cs typeface="Poppins" panose="00000500000000000000" pitchFamily="2" charset="0"/>
            </a:endParaRPr>
          </a:p>
          <a:p>
            <a:r>
              <a:rPr lang="en-GB" sz="2800" dirty="0">
                <a:latin typeface="Poppins" panose="00000500000000000000" pitchFamily="2" charset="0"/>
                <a:cs typeface="Poppins" panose="00000500000000000000" pitchFamily="2" charset="0"/>
              </a:rPr>
              <a:t>How might this template be used to promote a multi-agency response to Child Sexual Abuse?</a:t>
            </a:r>
          </a:p>
        </p:txBody>
      </p:sp>
      <p:sp>
        <p:nvSpPr>
          <p:cNvPr id="2" name="Rectangle 1">
            <a:extLst>
              <a:ext uri="{FF2B5EF4-FFF2-40B4-BE49-F238E27FC236}">
                <a16:creationId xmlns:a16="http://schemas.microsoft.com/office/drawing/2014/main" id="{2DCC99EF-4D3E-4AB3-FA86-90068F548078}"/>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99DC6492-845E-7719-D7BC-0F9EA901565A}"/>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E8EB1B6-8CFA-8F43-62D1-B88C2AEAFFFF}"/>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D467705-6410-88E5-1789-2DC34AC271B2}"/>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533B2ED-D88A-8AC1-42FB-0521112E5711}"/>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928BA07-C4C2-A789-1C0B-357FF1F1EF65}"/>
              </a:ext>
            </a:extLst>
          </p:cNvPr>
          <p:cNvPicPr>
            <a:picLocks noChangeAspect="1"/>
          </p:cNvPicPr>
          <p:nvPr/>
        </p:nvPicPr>
        <p:blipFill>
          <a:blip r:embed="rId2"/>
          <a:stretch>
            <a:fillRect/>
          </a:stretch>
        </p:blipFill>
        <p:spPr>
          <a:xfrm>
            <a:off x="7980960" y="5413329"/>
            <a:ext cx="4074750" cy="955140"/>
          </a:xfrm>
          <a:prstGeom prst="rect">
            <a:avLst/>
          </a:prstGeom>
        </p:spPr>
      </p:pic>
      <p:sp>
        <p:nvSpPr>
          <p:cNvPr id="10" name="TextBox 9">
            <a:extLst>
              <a:ext uri="{FF2B5EF4-FFF2-40B4-BE49-F238E27FC236}">
                <a16:creationId xmlns:a16="http://schemas.microsoft.com/office/drawing/2014/main" id="{524E41EE-FF51-10A4-36E2-5E5DAE59728A}"/>
              </a:ext>
            </a:extLst>
          </p:cNvPr>
          <p:cNvSpPr txBox="1"/>
          <p:nvPr/>
        </p:nvSpPr>
        <p:spPr>
          <a:xfrm>
            <a:off x="786534" y="46289"/>
            <a:ext cx="6100762" cy="646331"/>
          </a:xfrm>
          <a:prstGeom prst="rect">
            <a:avLst/>
          </a:prstGeom>
          <a:noFill/>
        </p:spPr>
        <p:txBody>
          <a:bodyPr wrap="square">
            <a:spAutoFit/>
          </a:bodyPr>
          <a:lstStyle/>
          <a:p>
            <a:r>
              <a:rPr lang="en-GB" sz="3600" b="1" dirty="0">
                <a:latin typeface="Poppins" panose="00000500000000000000" pitchFamily="2" charset="0"/>
                <a:cs typeface="Poppins" panose="00000500000000000000" pitchFamily="2" charset="0"/>
              </a:rPr>
              <a:t>Reflection</a:t>
            </a:r>
          </a:p>
        </p:txBody>
      </p:sp>
      <p:pic>
        <p:nvPicPr>
          <p:cNvPr id="11" name="Graphic 10" descr="Head with gears outline">
            <a:extLst>
              <a:ext uri="{FF2B5EF4-FFF2-40B4-BE49-F238E27FC236}">
                <a16:creationId xmlns:a16="http://schemas.microsoft.com/office/drawing/2014/main" id="{F09F4E92-07F6-D55D-66E0-1FB8A43274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505" y="1693052"/>
            <a:ext cx="3471895" cy="3471895"/>
          </a:xfrm>
          <a:prstGeom prst="rect">
            <a:avLst/>
          </a:prstGeom>
        </p:spPr>
      </p:pic>
      <p:sp>
        <p:nvSpPr>
          <p:cNvPr id="12" name="Flowchart: Off-page Connector 11">
            <a:extLst>
              <a:ext uri="{FF2B5EF4-FFF2-40B4-BE49-F238E27FC236}">
                <a16:creationId xmlns:a16="http://schemas.microsoft.com/office/drawing/2014/main" id="{83A15198-5521-D061-F862-E2BC0BEA7045}"/>
              </a:ext>
            </a:extLst>
          </p:cNvPr>
          <p:cNvSpPr/>
          <p:nvPr/>
        </p:nvSpPr>
        <p:spPr>
          <a:xfrm rot="16200000">
            <a:off x="4396252" y="2152899"/>
            <a:ext cx="445113" cy="831732"/>
          </a:xfrm>
          <a:prstGeom prst="flowChartOffpageConnector">
            <a:avLst/>
          </a:prstGeom>
          <a:solidFill>
            <a:srgbClr val="FF99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Off-page Connector 12">
            <a:extLst>
              <a:ext uri="{FF2B5EF4-FFF2-40B4-BE49-F238E27FC236}">
                <a16:creationId xmlns:a16="http://schemas.microsoft.com/office/drawing/2014/main" id="{33D57CC5-441C-3D6E-BBF9-E10E7C678BF6}"/>
              </a:ext>
            </a:extLst>
          </p:cNvPr>
          <p:cNvSpPr/>
          <p:nvPr/>
        </p:nvSpPr>
        <p:spPr>
          <a:xfrm rot="16200000">
            <a:off x="4384710" y="3447471"/>
            <a:ext cx="445113" cy="831732"/>
          </a:xfrm>
          <a:prstGeom prst="flowChartOffpageConnector">
            <a:avLst/>
          </a:prstGeom>
          <a:solidFill>
            <a:srgbClr val="FF99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175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CF658F-1851-06F1-55A3-0D64AFB8F63C}"/>
              </a:ext>
            </a:extLst>
          </p:cNvPr>
          <p:cNvSpPr/>
          <p:nvPr/>
        </p:nvSpPr>
        <p:spPr>
          <a:xfrm>
            <a:off x="0" y="-20421"/>
            <a:ext cx="12191999" cy="7035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6486B0DA-7516-B144-37FF-ADACE4063FCF}"/>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CE00CDF-001F-98C2-3592-FE7CE769AFCC}"/>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1E52519-359C-588F-E6DA-0CA255DD8D76}"/>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29F0013-F22E-EF9C-B380-D91C0C6A3BE0}"/>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61E510C-F2B5-F449-A396-4EB396BF4FE3}"/>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33D7A2E-F7DB-7320-833E-2ADB0743AF56}"/>
              </a:ext>
            </a:extLst>
          </p:cNvPr>
          <p:cNvPicPr>
            <a:picLocks noChangeAspect="1"/>
          </p:cNvPicPr>
          <p:nvPr/>
        </p:nvPicPr>
        <p:blipFill>
          <a:blip r:embed="rId2"/>
          <a:stretch>
            <a:fillRect/>
          </a:stretch>
        </p:blipFill>
        <p:spPr>
          <a:xfrm>
            <a:off x="7980960" y="5413329"/>
            <a:ext cx="4074750" cy="955140"/>
          </a:xfrm>
          <a:prstGeom prst="rect">
            <a:avLst/>
          </a:prstGeom>
        </p:spPr>
      </p:pic>
      <p:sp>
        <p:nvSpPr>
          <p:cNvPr id="13" name="TextBox 12">
            <a:extLst>
              <a:ext uri="{FF2B5EF4-FFF2-40B4-BE49-F238E27FC236}">
                <a16:creationId xmlns:a16="http://schemas.microsoft.com/office/drawing/2014/main" id="{F417C4AD-C9CA-76F4-5E95-EF01F246B0D0}"/>
              </a:ext>
            </a:extLst>
          </p:cNvPr>
          <p:cNvSpPr txBox="1"/>
          <p:nvPr/>
        </p:nvSpPr>
        <p:spPr>
          <a:xfrm>
            <a:off x="875658" y="95561"/>
            <a:ext cx="6103088" cy="646331"/>
          </a:xfrm>
          <a:prstGeom prst="rect">
            <a:avLst/>
          </a:prstGeom>
          <a:noFill/>
        </p:spPr>
        <p:txBody>
          <a:bodyPr wrap="square">
            <a:spAutoFit/>
          </a:bodyPr>
          <a:lstStyle/>
          <a:p>
            <a:r>
              <a:rPr lang="en-GB" sz="3600" b="1" dirty="0">
                <a:latin typeface="Poppins" panose="00000500000000000000" pitchFamily="2" charset="0"/>
                <a:cs typeface="Poppins" panose="00000500000000000000" pitchFamily="2" charset="0"/>
              </a:rPr>
              <a:t>Referrals </a:t>
            </a:r>
          </a:p>
        </p:txBody>
      </p:sp>
      <p:sp>
        <p:nvSpPr>
          <p:cNvPr id="12" name="TextBox 11">
            <a:extLst>
              <a:ext uri="{FF2B5EF4-FFF2-40B4-BE49-F238E27FC236}">
                <a16:creationId xmlns:a16="http://schemas.microsoft.com/office/drawing/2014/main" id="{34003663-0A78-F116-2F45-37A425376181}"/>
              </a:ext>
            </a:extLst>
          </p:cNvPr>
          <p:cNvSpPr txBox="1"/>
          <p:nvPr/>
        </p:nvSpPr>
        <p:spPr>
          <a:xfrm>
            <a:off x="875658" y="1014424"/>
            <a:ext cx="10391949" cy="4585871"/>
          </a:xfrm>
          <a:prstGeom prst="rect">
            <a:avLst/>
          </a:prstGeom>
          <a:noFill/>
        </p:spPr>
        <p:txBody>
          <a:bodyPr wrap="square">
            <a:spAutoFit/>
          </a:bodyPr>
          <a:lstStyle/>
          <a:p>
            <a:pPr marL="0" indent="0">
              <a:buNone/>
            </a:pPr>
            <a:r>
              <a:rPr lang="en-GB" sz="2200" dirty="0">
                <a:latin typeface="Poppins" panose="00000500000000000000" pitchFamily="2" charset="0"/>
                <a:cs typeface="Poppins" panose="00000500000000000000" pitchFamily="2" charset="0"/>
              </a:rPr>
              <a:t>Your local safeguarding children partnership has a guidance document or threshold chart to support professionals in completing a referral. </a:t>
            </a:r>
          </a:p>
          <a:p>
            <a:pPr marL="0" indent="0">
              <a:buNone/>
            </a:pPr>
            <a:endParaRPr lang="en-GB" sz="2800" dirty="0"/>
          </a:p>
          <a:p>
            <a:endParaRPr lang="en-GB" sz="2200" dirty="0">
              <a:latin typeface="Poppins" panose="00000500000000000000" pitchFamily="2" charset="0"/>
              <a:cs typeface="Poppins" panose="00000500000000000000" pitchFamily="2" charset="0"/>
            </a:endParaRPr>
          </a:p>
          <a:p>
            <a:endParaRPr lang="en-GB" sz="2200" dirty="0">
              <a:latin typeface="Poppins" panose="00000500000000000000" pitchFamily="2" charset="0"/>
              <a:cs typeface="Poppins" panose="00000500000000000000" pitchFamily="2" charset="0"/>
            </a:endParaRPr>
          </a:p>
          <a:p>
            <a:endParaRPr lang="en-GB" sz="2200" dirty="0">
              <a:latin typeface="Poppins" panose="00000500000000000000" pitchFamily="2" charset="0"/>
              <a:cs typeface="Poppins" panose="00000500000000000000" pitchFamily="2" charset="0"/>
            </a:endParaRPr>
          </a:p>
          <a:p>
            <a:endParaRPr lang="en-GB" sz="2200" dirty="0">
              <a:latin typeface="Poppins" panose="00000500000000000000" pitchFamily="2" charset="0"/>
              <a:cs typeface="Poppins" panose="00000500000000000000" pitchFamily="2" charset="0"/>
            </a:endParaRPr>
          </a:p>
          <a:p>
            <a:endParaRPr lang="en-GB" sz="2200" dirty="0">
              <a:latin typeface="Poppins" panose="00000500000000000000" pitchFamily="2" charset="0"/>
              <a:cs typeface="Poppins" panose="00000500000000000000" pitchFamily="2" charset="0"/>
            </a:endParaRPr>
          </a:p>
          <a:p>
            <a:endParaRPr lang="en-GB" sz="2200" dirty="0">
              <a:latin typeface="Poppins" panose="00000500000000000000" pitchFamily="2" charset="0"/>
              <a:cs typeface="Poppins" panose="00000500000000000000" pitchFamily="2" charset="0"/>
            </a:endParaRPr>
          </a:p>
          <a:p>
            <a:endParaRPr lang="en-GB" sz="2200" dirty="0">
              <a:latin typeface="Poppins" panose="00000500000000000000" pitchFamily="2" charset="0"/>
              <a:cs typeface="Poppins" panose="00000500000000000000" pitchFamily="2" charset="0"/>
            </a:endParaRPr>
          </a:p>
          <a:p>
            <a:endParaRPr lang="en-GB" sz="2200" dirty="0">
              <a:latin typeface="Poppins" panose="00000500000000000000" pitchFamily="2" charset="0"/>
              <a:cs typeface="Poppins" panose="00000500000000000000" pitchFamily="2" charset="0"/>
            </a:endParaRPr>
          </a:p>
          <a:p>
            <a:r>
              <a:rPr lang="en-GB" sz="2200" b="1" dirty="0">
                <a:latin typeface="Poppins" panose="00000500000000000000" pitchFamily="2" charset="0"/>
                <a:cs typeface="Poppins" panose="00000500000000000000" pitchFamily="2" charset="0"/>
              </a:rPr>
              <a:t>TASK: Consider the case study – how might this document support a professional when they are making a MASH referral for this case? </a:t>
            </a:r>
          </a:p>
        </p:txBody>
      </p:sp>
      <p:pic>
        <p:nvPicPr>
          <p:cNvPr id="10" name="Picture 9">
            <a:extLst>
              <a:ext uri="{FF2B5EF4-FFF2-40B4-BE49-F238E27FC236}">
                <a16:creationId xmlns:a16="http://schemas.microsoft.com/office/drawing/2014/main" id="{4C49CD65-D1DE-FAEE-6019-E58DED6213A5}"/>
              </a:ext>
            </a:extLst>
          </p:cNvPr>
          <p:cNvPicPr>
            <a:picLocks noChangeAspect="1"/>
          </p:cNvPicPr>
          <p:nvPr/>
        </p:nvPicPr>
        <p:blipFill>
          <a:blip r:embed="rId3"/>
          <a:stretch>
            <a:fillRect/>
          </a:stretch>
        </p:blipFill>
        <p:spPr>
          <a:xfrm>
            <a:off x="1465833" y="2135404"/>
            <a:ext cx="2373705" cy="1317091"/>
          </a:xfrm>
          <a:prstGeom prst="rect">
            <a:avLst/>
          </a:prstGeom>
        </p:spPr>
      </p:pic>
      <p:sp>
        <p:nvSpPr>
          <p:cNvPr id="17" name="TextBox 16">
            <a:extLst>
              <a:ext uri="{FF2B5EF4-FFF2-40B4-BE49-F238E27FC236}">
                <a16:creationId xmlns:a16="http://schemas.microsoft.com/office/drawing/2014/main" id="{6C5928CA-591E-03B0-878B-75D85E3DA96C}"/>
              </a:ext>
            </a:extLst>
          </p:cNvPr>
          <p:cNvSpPr txBox="1"/>
          <p:nvPr/>
        </p:nvSpPr>
        <p:spPr>
          <a:xfrm>
            <a:off x="924393" y="3701532"/>
            <a:ext cx="3456586" cy="923330"/>
          </a:xfrm>
          <a:prstGeom prst="rect">
            <a:avLst/>
          </a:prstGeom>
          <a:noFill/>
        </p:spPr>
        <p:txBody>
          <a:bodyPr wrap="square" rtlCol="0">
            <a:spAutoFit/>
          </a:bodyPr>
          <a:lstStyle/>
          <a:p>
            <a:pPr algn="ctr"/>
            <a:r>
              <a:rPr lang="en-GB" sz="1800" dirty="0">
                <a:latin typeface="Poppins" panose="00000500000000000000" pitchFamily="2" charset="0"/>
                <a:cs typeface="Poppins" panose="00000500000000000000" pitchFamily="2" charset="0"/>
                <a:hlinkClick r:id="rId4"/>
              </a:rPr>
              <a:t>Hampshire and Isle of Wight Threshold Chart</a:t>
            </a:r>
            <a:endParaRPr lang="en-GB" sz="1800" dirty="0">
              <a:latin typeface="Poppins" panose="00000500000000000000" pitchFamily="2" charset="0"/>
              <a:cs typeface="Poppins" panose="00000500000000000000" pitchFamily="2" charset="0"/>
            </a:endParaRPr>
          </a:p>
          <a:p>
            <a:endParaRPr lang="en-GB" dirty="0"/>
          </a:p>
        </p:txBody>
      </p:sp>
      <p:pic>
        <p:nvPicPr>
          <p:cNvPr id="19" name="Picture 18">
            <a:extLst>
              <a:ext uri="{FF2B5EF4-FFF2-40B4-BE49-F238E27FC236}">
                <a16:creationId xmlns:a16="http://schemas.microsoft.com/office/drawing/2014/main" id="{AB0C23C5-C619-0BE4-3525-C620AAD16D1F}"/>
              </a:ext>
            </a:extLst>
          </p:cNvPr>
          <p:cNvPicPr>
            <a:picLocks noChangeAspect="1"/>
          </p:cNvPicPr>
          <p:nvPr/>
        </p:nvPicPr>
        <p:blipFill>
          <a:blip r:embed="rId5"/>
          <a:stretch>
            <a:fillRect/>
          </a:stretch>
        </p:blipFill>
        <p:spPr>
          <a:xfrm>
            <a:off x="4994273" y="1976184"/>
            <a:ext cx="3133686" cy="1553580"/>
          </a:xfrm>
          <a:prstGeom prst="rect">
            <a:avLst/>
          </a:prstGeom>
        </p:spPr>
      </p:pic>
      <p:sp>
        <p:nvSpPr>
          <p:cNvPr id="22" name="TextBox 21">
            <a:extLst>
              <a:ext uri="{FF2B5EF4-FFF2-40B4-BE49-F238E27FC236}">
                <a16:creationId xmlns:a16="http://schemas.microsoft.com/office/drawing/2014/main" id="{52A6ECC7-1999-1BD4-C41F-E6CB7C6E49BC}"/>
              </a:ext>
            </a:extLst>
          </p:cNvPr>
          <p:cNvSpPr txBox="1"/>
          <p:nvPr/>
        </p:nvSpPr>
        <p:spPr>
          <a:xfrm>
            <a:off x="4992388" y="3707871"/>
            <a:ext cx="3133686" cy="923330"/>
          </a:xfrm>
          <a:prstGeom prst="rect">
            <a:avLst/>
          </a:prstGeom>
          <a:noFill/>
        </p:spPr>
        <p:txBody>
          <a:bodyPr wrap="square" rtlCol="0">
            <a:spAutoFit/>
          </a:bodyPr>
          <a:lstStyle/>
          <a:p>
            <a:pPr algn="ctr"/>
            <a:r>
              <a:rPr lang="en-GB" sz="1800" dirty="0">
                <a:latin typeface="Poppins" panose="00000500000000000000" pitchFamily="2" charset="0"/>
                <a:cs typeface="Poppins" panose="00000500000000000000" pitchFamily="2" charset="0"/>
                <a:hlinkClick r:id="rId6"/>
              </a:rPr>
              <a:t>Portsmouth Threshold Document</a:t>
            </a:r>
            <a:endParaRPr lang="en-GB" sz="1800" dirty="0">
              <a:latin typeface="Poppins" panose="00000500000000000000" pitchFamily="2" charset="0"/>
              <a:cs typeface="Poppins" panose="00000500000000000000" pitchFamily="2" charset="0"/>
            </a:endParaRPr>
          </a:p>
          <a:p>
            <a:endParaRPr lang="en-GB" dirty="0"/>
          </a:p>
        </p:txBody>
      </p:sp>
      <p:sp>
        <p:nvSpPr>
          <p:cNvPr id="25" name="TextBox 24">
            <a:extLst>
              <a:ext uri="{FF2B5EF4-FFF2-40B4-BE49-F238E27FC236}">
                <a16:creationId xmlns:a16="http://schemas.microsoft.com/office/drawing/2014/main" id="{11731D78-2FAE-D6FC-F6EC-1B3FE55B7A19}"/>
              </a:ext>
            </a:extLst>
          </p:cNvPr>
          <p:cNvSpPr txBox="1"/>
          <p:nvPr/>
        </p:nvSpPr>
        <p:spPr>
          <a:xfrm>
            <a:off x="8733060" y="3707871"/>
            <a:ext cx="3133686" cy="923330"/>
          </a:xfrm>
          <a:prstGeom prst="rect">
            <a:avLst/>
          </a:prstGeom>
          <a:noFill/>
        </p:spPr>
        <p:txBody>
          <a:bodyPr wrap="square" rtlCol="0">
            <a:spAutoFit/>
          </a:bodyPr>
          <a:lstStyle/>
          <a:p>
            <a:pPr algn="ctr"/>
            <a:r>
              <a:rPr lang="en-GB" sz="1800" dirty="0">
                <a:latin typeface="Poppins" panose="00000500000000000000" pitchFamily="2" charset="0"/>
                <a:cs typeface="Poppins" panose="00000500000000000000" pitchFamily="2" charset="0"/>
                <a:hlinkClick r:id="rId7"/>
              </a:rPr>
              <a:t>Southampton Pathways Document</a:t>
            </a:r>
            <a:endParaRPr lang="en-GB" sz="1800" dirty="0">
              <a:latin typeface="Poppins" panose="00000500000000000000" pitchFamily="2" charset="0"/>
              <a:cs typeface="Poppins" panose="00000500000000000000" pitchFamily="2" charset="0"/>
            </a:endParaRPr>
          </a:p>
          <a:p>
            <a:endParaRPr lang="en-GB" dirty="0"/>
          </a:p>
        </p:txBody>
      </p:sp>
      <p:pic>
        <p:nvPicPr>
          <p:cNvPr id="27" name="Picture 26">
            <a:extLst>
              <a:ext uri="{FF2B5EF4-FFF2-40B4-BE49-F238E27FC236}">
                <a16:creationId xmlns:a16="http://schemas.microsoft.com/office/drawing/2014/main" id="{2AAD8756-0967-3F99-1B68-B67D0378C067}"/>
              </a:ext>
            </a:extLst>
          </p:cNvPr>
          <p:cNvPicPr>
            <a:picLocks noChangeAspect="1"/>
          </p:cNvPicPr>
          <p:nvPr/>
        </p:nvPicPr>
        <p:blipFill>
          <a:blip r:embed="rId8"/>
          <a:stretch>
            <a:fillRect/>
          </a:stretch>
        </p:blipFill>
        <p:spPr>
          <a:xfrm>
            <a:off x="8887113" y="1857986"/>
            <a:ext cx="2633545" cy="1671778"/>
          </a:xfrm>
          <a:prstGeom prst="rect">
            <a:avLst/>
          </a:prstGeom>
        </p:spPr>
      </p:pic>
    </p:spTree>
    <p:extLst>
      <p:ext uri="{BB962C8B-B14F-4D97-AF65-F5344CB8AC3E}">
        <p14:creationId xmlns:p14="http://schemas.microsoft.com/office/powerpoint/2010/main" val="426072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37DE46-CD9E-E4B0-DFEE-4C7BDD676884}"/>
              </a:ext>
            </a:extLst>
          </p:cNvPr>
          <p:cNvSpPr/>
          <p:nvPr/>
        </p:nvSpPr>
        <p:spPr>
          <a:xfrm>
            <a:off x="0" y="-29946"/>
            <a:ext cx="12191999" cy="7035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EA2D77FC-C996-67C7-42F7-DA743677F334}"/>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50975C-2520-29F8-64E9-F5A4991100DC}"/>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47B4E8-E6E8-0A8D-77A5-B073BF0E9F1D}"/>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27DD11C-2D2D-EB9F-8832-E557F1A4A634}"/>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58027BA-43FD-7730-2288-17CA1F4050D1}"/>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6B354E6C-7C60-2057-0F48-5A78A2310FD9}"/>
              </a:ext>
            </a:extLst>
          </p:cNvPr>
          <p:cNvPicPr>
            <a:picLocks noChangeAspect="1"/>
          </p:cNvPicPr>
          <p:nvPr/>
        </p:nvPicPr>
        <p:blipFill>
          <a:blip r:embed="rId2"/>
          <a:stretch>
            <a:fillRect/>
          </a:stretch>
        </p:blipFill>
        <p:spPr>
          <a:xfrm>
            <a:off x="7980960" y="5413329"/>
            <a:ext cx="4074750" cy="955140"/>
          </a:xfrm>
          <a:prstGeom prst="rect">
            <a:avLst/>
          </a:prstGeom>
        </p:spPr>
      </p:pic>
      <p:sp>
        <p:nvSpPr>
          <p:cNvPr id="13" name="TextBox 12">
            <a:extLst>
              <a:ext uri="{FF2B5EF4-FFF2-40B4-BE49-F238E27FC236}">
                <a16:creationId xmlns:a16="http://schemas.microsoft.com/office/drawing/2014/main" id="{A41DBC15-1612-8FD5-FA67-6ABCA642FB59}"/>
              </a:ext>
            </a:extLst>
          </p:cNvPr>
          <p:cNvSpPr txBox="1"/>
          <p:nvPr/>
        </p:nvSpPr>
        <p:spPr>
          <a:xfrm>
            <a:off x="708301" y="98320"/>
            <a:ext cx="11655149" cy="584775"/>
          </a:xfrm>
          <a:prstGeom prst="rect">
            <a:avLst/>
          </a:prstGeom>
          <a:noFill/>
        </p:spPr>
        <p:txBody>
          <a:bodyPr wrap="square">
            <a:spAutoFit/>
          </a:bodyPr>
          <a:lstStyle/>
          <a:p>
            <a:r>
              <a:rPr lang="en-GB" sz="3100" b="1" dirty="0">
                <a:latin typeface="Poppins" panose="00000500000000000000" pitchFamily="2" charset="0"/>
                <a:cs typeface="Poppins" panose="00000500000000000000" pitchFamily="2" charset="0"/>
              </a:rPr>
              <a:t>Medical Assessments in Suspected Child Sexual Abuse </a:t>
            </a:r>
          </a:p>
        </p:txBody>
      </p:sp>
      <p:sp>
        <p:nvSpPr>
          <p:cNvPr id="10" name="TextBox 9">
            <a:extLst>
              <a:ext uri="{FF2B5EF4-FFF2-40B4-BE49-F238E27FC236}">
                <a16:creationId xmlns:a16="http://schemas.microsoft.com/office/drawing/2014/main" id="{951DCE4D-8FD7-BF48-431D-F8331EB5E1CA}"/>
              </a:ext>
            </a:extLst>
          </p:cNvPr>
          <p:cNvSpPr txBox="1"/>
          <p:nvPr/>
        </p:nvSpPr>
        <p:spPr>
          <a:xfrm>
            <a:off x="1216162" y="1146353"/>
            <a:ext cx="10639425" cy="830997"/>
          </a:xfrm>
          <a:prstGeom prst="rect">
            <a:avLst/>
          </a:prstGeom>
          <a:noFill/>
        </p:spPr>
        <p:txBody>
          <a:bodyPr wrap="square" rtlCol="0">
            <a:spAutoFit/>
          </a:bodyPr>
          <a:lstStyle/>
          <a:p>
            <a:r>
              <a:rPr lang="en-GB" sz="2400" dirty="0">
                <a:latin typeface="Poppins" panose="00000500000000000000" pitchFamily="2" charset="0"/>
                <a:cs typeface="Poppins" panose="00000500000000000000" pitchFamily="2" charset="0"/>
              </a:rPr>
              <a:t>Supporting professionals in understand the role and importance of Medical Assessments in Suspected Child Sexual Abuse.</a:t>
            </a:r>
          </a:p>
        </p:txBody>
      </p:sp>
      <p:pic>
        <p:nvPicPr>
          <p:cNvPr id="12" name="Picture 11">
            <a:hlinkClick r:id="rId3"/>
            <a:extLst>
              <a:ext uri="{FF2B5EF4-FFF2-40B4-BE49-F238E27FC236}">
                <a16:creationId xmlns:a16="http://schemas.microsoft.com/office/drawing/2014/main" id="{E092A58C-C2E7-0F59-6579-AD03561DFCCA}"/>
              </a:ext>
            </a:extLst>
          </p:cNvPr>
          <p:cNvPicPr>
            <a:picLocks noChangeAspect="1"/>
          </p:cNvPicPr>
          <p:nvPr/>
        </p:nvPicPr>
        <p:blipFill>
          <a:blip r:embed="rId4"/>
          <a:stretch>
            <a:fillRect/>
          </a:stretch>
        </p:blipFill>
        <p:spPr>
          <a:xfrm>
            <a:off x="2895600" y="2186842"/>
            <a:ext cx="6543675" cy="3109306"/>
          </a:xfrm>
          <a:prstGeom prst="rect">
            <a:avLst/>
          </a:prstGeom>
        </p:spPr>
      </p:pic>
    </p:spTree>
    <p:extLst>
      <p:ext uri="{BB962C8B-B14F-4D97-AF65-F5344CB8AC3E}">
        <p14:creationId xmlns:p14="http://schemas.microsoft.com/office/powerpoint/2010/main" val="1189557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E0CB95D-7282-D451-32FA-F2EC34CA820C}"/>
              </a:ext>
            </a:extLst>
          </p:cNvPr>
          <p:cNvSpPr>
            <a:spLocks/>
          </p:cNvSpPr>
          <p:nvPr/>
        </p:nvSpPr>
        <p:spPr>
          <a:xfrm>
            <a:off x="4499323" y="926032"/>
            <a:ext cx="6963270" cy="1051882"/>
          </a:xfrm>
          <a:prstGeom prst="roundRect">
            <a:avLst/>
          </a:prstGeom>
          <a:solidFill>
            <a:srgbClr val="FF99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04AFAD5-032F-3306-3BE8-954CE0D7556F}"/>
              </a:ext>
            </a:extLst>
          </p:cNvPr>
          <p:cNvSpPr/>
          <p:nvPr/>
        </p:nvSpPr>
        <p:spPr>
          <a:xfrm>
            <a:off x="0" y="-29946"/>
            <a:ext cx="12191999" cy="7035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ECF7E61-68E0-3815-28E6-FD1FAE2AD93A}"/>
              </a:ext>
            </a:extLst>
          </p:cNvPr>
          <p:cNvSpPr>
            <a:spLocks noGrp="1"/>
          </p:cNvSpPr>
          <p:nvPr>
            <p:ph idx="1"/>
          </p:nvPr>
        </p:nvSpPr>
        <p:spPr>
          <a:xfrm>
            <a:off x="4737132" y="1128514"/>
            <a:ext cx="6725461" cy="749265"/>
          </a:xfrm>
        </p:spPr>
        <p:txBody>
          <a:bodyPr>
            <a:normAutofit/>
          </a:bodyPr>
          <a:lstStyle/>
          <a:p>
            <a:pPr marL="0" indent="0">
              <a:buNone/>
            </a:pPr>
            <a:r>
              <a:rPr lang="en-GB" sz="2200" dirty="0">
                <a:latin typeface="Poppins" panose="00000500000000000000" pitchFamily="2" charset="0"/>
                <a:cs typeface="Poppins" panose="00000500000000000000" pitchFamily="2" charset="0"/>
              </a:rPr>
              <a:t>What can we do in our setting to keep children safe from child sexual abuse?</a:t>
            </a:r>
          </a:p>
        </p:txBody>
      </p:sp>
      <p:sp>
        <p:nvSpPr>
          <p:cNvPr id="4" name="Rectangle 3">
            <a:extLst>
              <a:ext uri="{FF2B5EF4-FFF2-40B4-BE49-F238E27FC236}">
                <a16:creationId xmlns:a16="http://schemas.microsoft.com/office/drawing/2014/main" id="{28DF43B0-A0BE-A70C-7C14-F2194D3E7CA3}"/>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7BB5174-5944-0FA3-3E6A-44B64E212E6E}"/>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3016869-9730-3022-98AF-2F1CC22A3230}"/>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4DA91FB-6222-D7A2-E61D-9AEF23A4D3EA}"/>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1B5E9A2-2AD0-7935-581A-C7CF9700DE53}"/>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16659F0-3554-1BAA-6BC9-BB98A8B61830}"/>
              </a:ext>
            </a:extLst>
          </p:cNvPr>
          <p:cNvPicPr>
            <a:picLocks noChangeAspect="1"/>
          </p:cNvPicPr>
          <p:nvPr/>
        </p:nvPicPr>
        <p:blipFill>
          <a:blip r:embed="rId2"/>
          <a:stretch>
            <a:fillRect/>
          </a:stretch>
        </p:blipFill>
        <p:spPr>
          <a:xfrm>
            <a:off x="7980960" y="5413329"/>
            <a:ext cx="4074750" cy="955140"/>
          </a:xfrm>
          <a:prstGeom prst="rect">
            <a:avLst/>
          </a:prstGeom>
        </p:spPr>
      </p:pic>
      <p:sp>
        <p:nvSpPr>
          <p:cNvPr id="13" name="TextBox 12">
            <a:extLst>
              <a:ext uri="{FF2B5EF4-FFF2-40B4-BE49-F238E27FC236}">
                <a16:creationId xmlns:a16="http://schemas.microsoft.com/office/drawing/2014/main" id="{7E3537F2-FBD2-FA2B-1209-A2DB08286078}"/>
              </a:ext>
            </a:extLst>
          </p:cNvPr>
          <p:cNvSpPr txBox="1"/>
          <p:nvPr/>
        </p:nvSpPr>
        <p:spPr>
          <a:xfrm>
            <a:off x="887556" y="84346"/>
            <a:ext cx="6100762" cy="584775"/>
          </a:xfrm>
          <a:prstGeom prst="rect">
            <a:avLst/>
          </a:prstGeom>
          <a:noFill/>
        </p:spPr>
        <p:txBody>
          <a:bodyPr wrap="square">
            <a:spAutoFit/>
          </a:bodyPr>
          <a:lstStyle/>
          <a:p>
            <a:r>
              <a:rPr lang="en-GB" sz="3200" b="1" dirty="0">
                <a:latin typeface="Poppins" panose="00000500000000000000" pitchFamily="2" charset="0"/>
                <a:cs typeface="Poppins" panose="00000500000000000000" pitchFamily="2" charset="0"/>
              </a:rPr>
              <a:t>Prevention and Resources </a:t>
            </a:r>
          </a:p>
        </p:txBody>
      </p:sp>
      <p:pic>
        <p:nvPicPr>
          <p:cNvPr id="11" name="Graphic 10" descr="Head with gears outline">
            <a:extLst>
              <a:ext uri="{FF2B5EF4-FFF2-40B4-BE49-F238E27FC236}">
                <a16:creationId xmlns:a16="http://schemas.microsoft.com/office/drawing/2014/main" id="{6ED56588-1AA7-5FC0-6306-2C157A2643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598" y="926032"/>
            <a:ext cx="2531278" cy="2531278"/>
          </a:xfrm>
          <a:prstGeom prst="rect">
            <a:avLst/>
          </a:prstGeom>
        </p:spPr>
      </p:pic>
      <p:sp>
        <p:nvSpPr>
          <p:cNvPr id="15" name="TextBox 14">
            <a:extLst>
              <a:ext uri="{FF2B5EF4-FFF2-40B4-BE49-F238E27FC236}">
                <a16:creationId xmlns:a16="http://schemas.microsoft.com/office/drawing/2014/main" id="{822998B2-CDA7-9253-5E2E-2599871AE92E}"/>
              </a:ext>
            </a:extLst>
          </p:cNvPr>
          <p:cNvSpPr txBox="1"/>
          <p:nvPr/>
        </p:nvSpPr>
        <p:spPr>
          <a:xfrm>
            <a:off x="4451676" y="4244365"/>
            <a:ext cx="6258560" cy="646331"/>
          </a:xfrm>
          <a:prstGeom prst="rect">
            <a:avLst/>
          </a:prstGeom>
          <a:noFill/>
        </p:spPr>
        <p:txBody>
          <a:bodyPr wrap="square">
            <a:spAutoFit/>
          </a:bodyPr>
          <a:lstStyle/>
          <a:p>
            <a:endParaRPr lang="en-GB" sz="1800" dirty="0">
              <a:latin typeface="Poppins" panose="00000500000000000000" pitchFamily="2" charset="0"/>
              <a:cs typeface="Poppins" panose="00000500000000000000" pitchFamily="2" charset="0"/>
            </a:endParaRPr>
          </a:p>
          <a:p>
            <a:r>
              <a:rPr lang="en-GB" sz="1800" dirty="0">
                <a:latin typeface="Poppins" panose="00000500000000000000" pitchFamily="2" charset="0"/>
                <a:cs typeface="Poppins" panose="00000500000000000000" pitchFamily="2" charset="0"/>
                <a:hlinkClick r:id="rId5"/>
              </a:rPr>
              <a:t>HIPS Child Sexual Abuse toolkit</a:t>
            </a:r>
            <a:endParaRPr lang="en-GB" sz="1800" dirty="0">
              <a:latin typeface="Poppins" panose="00000500000000000000" pitchFamily="2" charset="0"/>
              <a:cs typeface="Poppins" panose="00000500000000000000" pitchFamily="2" charset="0"/>
            </a:endParaRPr>
          </a:p>
        </p:txBody>
      </p:sp>
      <p:sp>
        <p:nvSpPr>
          <p:cNvPr id="17" name="Rectangle: Rounded Corners 16">
            <a:extLst>
              <a:ext uri="{FF2B5EF4-FFF2-40B4-BE49-F238E27FC236}">
                <a16:creationId xmlns:a16="http://schemas.microsoft.com/office/drawing/2014/main" id="{940C66DD-7C86-2BF2-4565-446462FEA3FC}"/>
              </a:ext>
            </a:extLst>
          </p:cNvPr>
          <p:cNvSpPr>
            <a:spLocks/>
          </p:cNvSpPr>
          <p:nvPr/>
        </p:nvSpPr>
        <p:spPr>
          <a:xfrm>
            <a:off x="4451677" y="2264729"/>
            <a:ext cx="6963270" cy="1346401"/>
          </a:xfrm>
          <a:prstGeom prst="roundRect">
            <a:avLst/>
          </a:prstGeom>
          <a:solidFill>
            <a:srgbClr val="FF99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a:extLst>
              <a:ext uri="{FF2B5EF4-FFF2-40B4-BE49-F238E27FC236}">
                <a16:creationId xmlns:a16="http://schemas.microsoft.com/office/drawing/2014/main" id="{D30AB039-65DD-FA16-7361-A16548AD56C8}"/>
              </a:ext>
            </a:extLst>
          </p:cNvPr>
          <p:cNvSpPr txBox="1">
            <a:spLocks/>
          </p:cNvSpPr>
          <p:nvPr/>
        </p:nvSpPr>
        <p:spPr>
          <a:xfrm>
            <a:off x="4660931" y="2553744"/>
            <a:ext cx="6559519" cy="9091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Poppins" panose="00000500000000000000" pitchFamily="2" charset="0"/>
                <a:cs typeface="Poppins" panose="00000500000000000000" pitchFamily="2" charset="0"/>
              </a:rPr>
              <a:t>How can our agency / setting support multi-agency work to keep children safe from child sexual abuse?</a:t>
            </a:r>
          </a:p>
        </p:txBody>
      </p:sp>
      <p:pic>
        <p:nvPicPr>
          <p:cNvPr id="20" name="Picture 19">
            <a:hlinkClick r:id="rId5"/>
            <a:extLst>
              <a:ext uri="{FF2B5EF4-FFF2-40B4-BE49-F238E27FC236}">
                <a16:creationId xmlns:a16="http://schemas.microsoft.com/office/drawing/2014/main" id="{5DEE1D01-04B2-44E3-15A9-0F723CF358A9}"/>
              </a:ext>
            </a:extLst>
          </p:cNvPr>
          <p:cNvPicPr>
            <a:picLocks noChangeAspect="1"/>
          </p:cNvPicPr>
          <p:nvPr/>
        </p:nvPicPr>
        <p:blipFill>
          <a:blip r:embed="rId6"/>
          <a:stretch>
            <a:fillRect/>
          </a:stretch>
        </p:blipFill>
        <p:spPr>
          <a:xfrm>
            <a:off x="1141853" y="3957042"/>
            <a:ext cx="2781082" cy="2100263"/>
          </a:xfrm>
          <a:prstGeom prst="rect">
            <a:avLst/>
          </a:prstGeom>
        </p:spPr>
      </p:pic>
    </p:spTree>
    <p:extLst>
      <p:ext uri="{BB962C8B-B14F-4D97-AF65-F5344CB8AC3E}">
        <p14:creationId xmlns:p14="http://schemas.microsoft.com/office/powerpoint/2010/main" val="235755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4AFAD5-032F-3306-3BE8-954CE0D7556F}"/>
              </a:ext>
            </a:extLst>
          </p:cNvPr>
          <p:cNvSpPr/>
          <p:nvPr/>
        </p:nvSpPr>
        <p:spPr>
          <a:xfrm>
            <a:off x="0" y="-29946"/>
            <a:ext cx="12191999" cy="7035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28DF43B0-A0BE-A70C-7C14-F2194D3E7CA3}"/>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7BB5174-5944-0FA3-3E6A-44B64E212E6E}"/>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3016869-9730-3022-98AF-2F1CC22A3230}"/>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4DA91FB-6222-D7A2-E61D-9AEF23A4D3EA}"/>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1B5E9A2-2AD0-7935-581A-C7CF9700DE53}"/>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16659F0-3554-1BAA-6BC9-BB98A8B61830}"/>
              </a:ext>
            </a:extLst>
          </p:cNvPr>
          <p:cNvPicPr>
            <a:picLocks noChangeAspect="1"/>
          </p:cNvPicPr>
          <p:nvPr/>
        </p:nvPicPr>
        <p:blipFill>
          <a:blip r:embed="rId2"/>
          <a:stretch>
            <a:fillRect/>
          </a:stretch>
        </p:blipFill>
        <p:spPr>
          <a:xfrm>
            <a:off x="7980960" y="5413329"/>
            <a:ext cx="4074750" cy="955140"/>
          </a:xfrm>
          <a:prstGeom prst="rect">
            <a:avLst/>
          </a:prstGeom>
        </p:spPr>
      </p:pic>
      <p:sp>
        <p:nvSpPr>
          <p:cNvPr id="13" name="TextBox 12">
            <a:extLst>
              <a:ext uri="{FF2B5EF4-FFF2-40B4-BE49-F238E27FC236}">
                <a16:creationId xmlns:a16="http://schemas.microsoft.com/office/drawing/2014/main" id="{7E3537F2-FBD2-FA2B-1209-A2DB08286078}"/>
              </a:ext>
            </a:extLst>
          </p:cNvPr>
          <p:cNvSpPr txBox="1"/>
          <p:nvPr/>
        </p:nvSpPr>
        <p:spPr>
          <a:xfrm>
            <a:off x="887556" y="84346"/>
            <a:ext cx="6100762" cy="584775"/>
          </a:xfrm>
          <a:prstGeom prst="rect">
            <a:avLst/>
          </a:prstGeom>
          <a:noFill/>
        </p:spPr>
        <p:txBody>
          <a:bodyPr wrap="square">
            <a:spAutoFit/>
          </a:bodyPr>
          <a:lstStyle/>
          <a:p>
            <a:r>
              <a:rPr lang="en-GB" sz="3200" b="1" dirty="0">
                <a:latin typeface="Poppins" panose="00000500000000000000" pitchFamily="2" charset="0"/>
                <a:cs typeface="Poppins" panose="00000500000000000000" pitchFamily="2" charset="0"/>
              </a:rPr>
              <a:t>Prevention and Resources </a:t>
            </a:r>
          </a:p>
        </p:txBody>
      </p:sp>
      <p:pic>
        <p:nvPicPr>
          <p:cNvPr id="23" name="Picture 22">
            <a:hlinkClick r:id="rId3"/>
            <a:extLst>
              <a:ext uri="{FF2B5EF4-FFF2-40B4-BE49-F238E27FC236}">
                <a16:creationId xmlns:a16="http://schemas.microsoft.com/office/drawing/2014/main" id="{FCD716D8-A417-8A97-AB99-7A461B01CB92}"/>
              </a:ext>
            </a:extLst>
          </p:cNvPr>
          <p:cNvPicPr>
            <a:picLocks noChangeAspect="1"/>
          </p:cNvPicPr>
          <p:nvPr/>
        </p:nvPicPr>
        <p:blipFill>
          <a:blip r:embed="rId4"/>
          <a:stretch>
            <a:fillRect/>
          </a:stretch>
        </p:blipFill>
        <p:spPr>
          <a:xfrm>
            <a:off x="2705100" y="1109663"/>
            <a:ext cx="6429375" cy="3337430"/>
          </a:xfrm>
          <a:prstGeom prst="rect">
            <a:avLst/>
          </a:prstGeom>
        </p:spPr>
      </p:pic>
      <p:sp>
        <p:nvSpPr>
          <p:cNvPr id="24" name="TextBox 23">
            <a:extLst>
              <a:ext uri="{FF2B5EF4-FFF2-40B4-BE49-F238E27FC236}">
                <a16:creationId xmlns:a16="http://schemas.microsoft.com/office/drawing/2014/main" id="{2B2E549D-4F82-9F0F-CEC3-42E830057A11}"/>
              </a:ext>
            </a:extLst>
          </p:cNvPr>
          <p:cNvSpPr txBox="1"/>
          <p:nvPr/>
        </p:nvSpPr>
        <p:spPr>
          <a:xfrm>
            <a:off x="2705100" y="4600575"/>
            <a:ext cx="6429375" cy="523220"/>
          </a:xfrm>
          <a:prstGeom prst="rect">
            <a:avLst/>
          </a:prstGeom>
          <a:noFill/>
        </p:spPr>
        <p:txBody>
          <a:bodyPr wrap="square" rtlCol="0">
            <a:spAutoFit/>
          </a:bodyPr>
          <a:lstStyle/>
          <a:p>
            <a:pPr algn="ctr"/>
            <a:r>
              <a:rPr lang="en-GB" sz="2800" dirty="0">
                <a:latin typeface="Poppins" panose="00000500000000000000" pitchFamily="2" charset="0"/>
                <a:cs typeface="Poppins" panose="00000500000000000000" pitchFamily="2" charset="0"/>
                <a:hlinkClick r:id="rId3"/>
              </a:rPr>
              <a:t>NSPCC “Say Something”</a:t>
            </a:r>
            <a:r>
              <a:rPr lang="en-GB" sz="2800" dirty="0">
                <a:latin typeface="Poppins" panose="00000500000000000000" pitchFamily="2" charset="0"/>
                <a:cs typeface="Poppins" panose="00000500000000000000" pitchFamily="2" charset="0"/>
              </a:rPr>
              <a:t> video</a:t>
            </a:r>
          </a:p>
        </p:txBody>
      </p:sp>
    </p:spTree>
    <p:extLst>
      <p:ext uri="{BB962C8B-B14F-4D97-AF65-F5344CB8AC3E}">
        <p14:creationId xmlns:p14="http://schemas.microsoft.com/office/powerpoint/2010/main" val="28388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77B50-1435-2189-ABB7-B1B6D94BCA46}"/>
              </a:ext>
            </a:extLst>
          </p:cNvPr>
          <p:cNvSpPr/>
          <p:nvPr/>
        </p:nvSpPr>
        <p:spPr>
          <a:xfrm>
            <a:off x="0" y="-10896"/>
            <a:ext cx="12191999" cy="7035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BF695EBE-3300-CB43-F9AC-6C24227D4FC5}"/>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0531089-25C2-AD34-3BDE-459643F56E50}"/>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400720A-852D-AD95-81BA-5D43B5FFD9F1}"/>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96B0B52-6DFD-5673-54B5-5AAA0DB15F7B}"/>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25C8A20-D05A-9BED-6F90-0186DCF614DD}"/>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349F440-5DEE-CB03-8337-5AA1969FBF95}"/>
              </a:ext>
            </a:extLst>
          </p:cNvPr>
          <p:cNvSpPr txBox="1"/>
          <p:nvPr/>
        </p:nvSpPr>
        <p:spPr>
          <a:xfrm>
            <a:off x="1008587" y="104314"/>
            <a:ext cx="6103088" cy="646331"/>
          </a:xfrm>
          <a:prstGeom prst="rect">
            <a:avLst/>
          </a:prstGeom>
          <a:noFill/>
        </p:spPr>
        <p:txBody>
          <a:bodyPr wrap="square">
            <a:spAutoFit/>
          </a:bodyPr>
          <a:lstStyle/>
          <a:p>
            <a:r>
              <a:rPr lang="en-GB" sz="3600" b="1" dirty="0">
                <a:latin typeface="Poppins" panose="00000500000000000000" pitchFamily="2" charset="0"/>
                <a:cs typeface="Poppins" panose="00000500000000000000" pitchFamily="2" charset="0"/>
              </a:rPr>
              <a:t>Self-care</a:t>
            </a:r>
          </a:p>
        </p:txBody>
      </p:sp>
      <p:sp>
        <p:nvSpPr>
          <p:cNvPr id="3" name="TextBox 2">
            <a:extLst>
              <a:ext uri="{FF2B5EF4-FFF2-40B4-BE49-F238E27FC236}">
                <a16:creationId xmlns:a16="http://schemas.microsoft.com/office/drawing/2014/main" id="{1DDAB3BA-A14E-6259-212D-CE48009EF181}"/>
              </a:ext>
            </a:extLst>
          </p:cNvPr>
          <p:cNvSpPr txBox="1"/>
          <p:nvPr/>
        </p:nvSpPr>
        <p:spPr>
          <a:xfrm>
            <a:off x="767261" y="849189"/>
            <a:ext cx="11069436" cy="5238293"/>
          </a:xfrm>
          <a:prstGeom prst="rect">
            <a:avLst/>
          </a:prstGeom>
          <a:noFill/>
        </p:spPr>
        <p:txBody>
          <a:bodyPr wrap="square">
            <a:spAutoFit/>
          </a:bodyPr>
          <a:lstStyle/>
          <a:p>
            <a:pPr>
              <a:lnSpc>
                <a:spcPct val="107000"/>
              </a:lnSpc>
              <a:spcAft>
                <a:spcPts val="800"/>
              </a:spcAft>
            </a:pPr>
            <a:r>
              <a:rPr lang="en-GB" sz="1700" dirty="0">
                <a:effectLst/>
                <a:latin typeface="Poppins" panose="00000500000000000000" pitchFamily="2" charset="0"/>
                <a:ea typeface="Calibri" panose="020F0502020204030204" pitchFamily="34" charset="0"/>
                <a:cs typeface="Poppins" panose="00000500000000000000" pitchFamily="2" charset="0"/>
              </a:rPr>
              <a:t>Sitting through upsetting training sessions can be challenging, but there are strategies to help you cope:</a:t>
            </a:r>
          </a:p>
          <a:p>
            <a:pPr>
              <a:lnSpc>
                <a:spcPct val="107000"/>
              </a:lnSpc>
              <a:spcAft>
                <a:spcPts val="800"/>
              </a:spcAft>
            </a:pPr>
            <a:endParaRPr lang="en-GB" sz="1700" dirty="0">
              <a:effectLst/>
              <a:latin typeface="Poppins" panose="00000500000000000000" pitchFamily="2" charset="0"/>
              <a:ea typeface="Calibri" panose="020F0502020204030204" pitchFamily="34" charset="0"/>
              <a:cs typeface="Poppins" panose="00000500000000000000" pitchFamily="2" charset="0"/>
            </a:endParaRPr>
          </a:p>
          <a:p>
            <a:pPr marL="342900" indent="-342900">
              <a:lnSpc>
                <a:spcPct val="107000"/>
              </a:lnSpc>
              <a:spcAft>
                <a:spcPts val="800"/>
              </a:spcAft>
              <a:buFont typeface="Wingdings" panose="05000000000000000000" pitchFamily="2" charset="2"/>
              <a:buChar char="ü"/>
            </a:pPr>
            <a:r>
              <a:rPr lang="en-GB" sz="1700" b="1" dirty="0">
                <a:effectLst/>
                <a:latin typeface="Poppins" panose="00000500000000000000" pitchFamily="2" charset="0"/>
                <a:ea typeface="Calibri" panose="020F0502020204030204" pitchFamily="34" charset="0"/>
                <a:cs typeface="Poppins" panose="00000500000000000000" pitchFamily="2" charset="0"/>
              </a:rPr>
              <a:t>Prepare mentally: </a:t>
            </a:r>
            <a:r>
              <a:rPr lang="en-GB" sz="1700" dirty="0">
                <a:effectLst/>
                <a:latin typeface="Poppins" panose="00000500000000000000" pitchFamily="2" charset="0"/>
                <a:ea typeface="Calibri" panose="020F0502020204030204" pitchFamily="34" charset="0"/>
                <a:cs typeface="Poppins" panose="00000500000000000000" pitchFamily="2" charset="0"/>
              </a:rPr>
              <a:t>Remind yourself why you’re taking part in this session and the importance of the topic.</a:t>
            </a:r>
          </a:p>
          <a:p>
            <a:pPr marL="342900" indent="-342900">
              <a:lnSpc>
                <a:spcPct val="107000"/>
              </a:lnSpc>
              <a:spcAft>
                <a:spcPts val="800"/>
              </a:spcAft>
              <a:buFont typeface="Wingdings" panose="05000000000000000000" pitchFamily="2" charset="2"/>
              <a:buChar char="ü"/>
            </a:pPr>
            <a:r>
              <a:rPr lang="en-GB" sz="1700" b="1" dirty="0">
                <a:latin typeface="Poppins" panose="00000500000000000000" pitchFamily="2" charset="0"/>
                <a:ea typeface="Calibri" panose="020F0502020204030204" pitchFamily="34" charset="0"/>
                <a:cs typeface="Poppins" panose="00000500000000000000" pitchFamily="2" charset="0"/>
              </a:rPr>
              <a:t>Focus on the purpose: </a:t>
            </a:r>
            <a:r>
              <a:rPr lang="en-GB" sz="1700" dirty="0">
                <a:latin typeface="Poppins" panose="00000500000000000000" pitchFamily="2" charset="0"/>
                <a:ea typeface="Calibri" panose="020F0502020204030204" pitchFamily="34" charset="0"/>
                <a:cs typeface="Poppins" panose="00000500000000000000" pitchFamily="2" charset="0"/>
              </a:rPr>
              <a:t>helping prevent child sexual abuse.</a:t>
            </a:r>
          </a:p>
          <a:p>
            <a:pPr marL="342900" indent="-342900">
              <a:lnSpc>
                <a:spcPct val="107000"/>
              </a:lnSpc>
              <a:spcAft>
                <a:spcPts val="800"/>
              </a:spcAft>
              <a:buFont typeface="Wingdings" panose="05000000000000000000" pitchFamily="2" charset="2"/>
              <a:buChar char="ü"/>
            </a:pPr>
            <a:r>
              <a:rPr lang="en-GB" sz="1700" b="1" dirty="0">
                <a:effectLst/>
                <a:latin typeface="Poppins" panose="00000500000000000000" pitchFamily="2" charset="0"/>
                <a:ea typeface="Calibri" panose="020F0502020204030204" pitchFamily="34" charset="0"/>
                <a:cs typeface="Poppins" panose="00000500000000000000" pitchFamily="2" charset="0"/>
              </a:rPr>
              <a:t>Take breaks: </a:t>
            </a:r>
            <a:r>
              <a:rPr lang="en-GB" sz="1700" dirty="0">
                <a:effectLst/>
                <a:latin typeface="Poppins" panose="00000500000000000000" pitchFamily="2" charset="0"/>
                <a:ea typeface="Calibri" panose="020F0502020204030204" pitchFamily="34" charset="0"/>
                <a:cs typeface="Poppins" panose="00000500000000000000" pitchFamily="2" charset="0"/>
              </a:rPr>
              <a:t>If you need to, step out briefly during training.</a:t>
            </a:r>
          </a:p>
          <a:p>
            <a:pPr marL="342900" indent="-342900">
              <a:lnSpc>
                <a:spcPct val="107000"/>
              </a:lnSpc>
              <a:spcAft>
                <a:spcPts val="800"/>
              </a:spcAft>
              <a:buFont typeface="Wingdings" panose="05000000000000000000" pitchFamily="2" charset="2"/>
              <a:buChar char="ü"/>
            </a:pPr>
            <a:r>
              <a:rPr lang="en-GB" sz="1700" b="1" dirty="0">
                <a:effectLst/>
                <a:latin typeface="Poppins" panose="00000500000000000000" pitchFamily="2" charset="0"/>
                <a:ea typeface="Calibri" panose="020F0502020204030204" pitchFamily="34" charset="0"/>
                <a:cs typeface="Poppins" panose="00000500000000000000" pitchFamily="2" charset="0"/>
              </a:rPr>
              <a:t>Self-compassion: </a:t>
            </a:r>
            <a:r>
              <a:rPr lang="en-GB" sz="1700" dirty="0">
                <a:effectLst/>
                <a:latin typeface="Poppins" panose="00000500000000000000" pitchFamily="2" charset="0"/>
                <a:ea typeface="Calibri" panose="020F0502020204030204" pitchFamily="34" charset="0"/>
                <a:cs typeface="Poppins" panose="00000500000000000000" pitchFamily="2" charset="0"/>
              </a:rPr>
              <a:t>Be kind to yourself and understand that it’s normal to feel upset when learning about such sensitive topics.</a:t>
            </a:r>
          </a:p>
          <a:p>
            <a:pPr marL="342900" indent="-342900">
              <a:lnSpc>
                <a:spcPct val="107000"/>
              </a:lnSpc>
              <a:spcAft>
                <a:spcPts val="800"/>
              </a:spcAft>
              <a:buFont typeface="Wingdings" panose="05000000000000000000" pitchFamily="2" charset="2"/>
              <a:buChar char="ü"/>
            </a:pPr>
            <a:r>
              <a:rPr lang="en-GB" sz="1700" b="1" dirty="0">
                <a:effectLst/>
                <a:latin typeface="Poppins" panose="00000500000000000000" pitchFamily="2" charset="0"/>
                <a:ea typeface="Calibri" panose="020F0502020204030204" pitchFamily="34" charset="0"/>
                <a:cs typeface="Poppins" panose="00000500000000000000" pitchFamily="2" charset="0"/>
              </a:rPr>
              <a:t>Seek support: </a:t>
            </a:r>
            <a:r>
              <a:rPr lang="en-GB" sz="1700" dirty="0">
                <a:effectLst/>
                <a:latin typeface="Poppins" panose="00000500000000000000" pitchFamily="2" charset="0"/>
                <a:ea typeface="Calibri" panose="020F0502020204030204" pitchFamily="34" charset="0"/>
                <a:cs typeface="Poppins" panose="00000500000000000000" pitchFamily="2" charset="0"/>
              </a:rPr>
              <a:t>Talk to your fellow participants, a trusted friend or colleague about your feelings and experiences during the training.</a:t>
            </a:r>
          </a:p>
          <a:p>
            <a:pPr marL="342900" indent="-342900">
              <a:lnSpc>
                <a:spcPct val="107000"/>
              </a:lnSpc>
              <a:spcAft>
                <a:spcPts val="800"/>
              </a:spcAft>
              <a:buFont typeface="Wingdings" panose="05000000000000000000" pitchFamily="2" charset="2"/>
              <a:buChar char="ü"/>
            </a:pPr>
            <a:r>
              <a:rPr lang="en-GB" sz="1700" b="1" dirty="0">
                <a:effectLst/>
                <a:latin typeface="Poppins" panose="00000500000000000000" pitchFamily="2" charset="0"/>
                <a:ea typeface="Calibri" panose="020F0502020204030204" pitchFamily="34" charset="0"/>
                <a:cs typeface="Poppins" panose="00000500000000000000" pitchFamily="2" charset="0"/>
              </a:rPr>
              <a:t>Grounding techniques: </a:t>
            </a:r>
            <a:r>
              <a:rPr lang="en-GB" sz="1700" dirty="0">
                <a:effectLst/>
                <a:latin typeface="Poppins" panose="00000500000000000000" pitchFamily="2" charset="0"/>
                <a:ea typeface="Calibri" panose="020F0502020204030204" pitchFamily="34" charset="0"/>
                <a:cs typeface="Poppins" panose="00000500000000000000" pitchFamily="2" charset="0"/>
              </a:rPr>
              <a:t>Practice deep breathing or focussing on your surroundings to calm your nerves and ground yourself during emotionally charged content.</a:t>
            </a:r>
          </a:p>
          <a:p>
            <a:pPr>
              <a:lnSpc>
                <a:spcPct val="107000"/>
              </a:lnSpc>
              <a:spcAft>
                <a:spcPts val="800"/>
              </a:spcAft>
            </a:pPr>
            <a:r>
              <a:rPr lang="en-GB" dirty="0">
                <a:effectLst/>
                <a:latin typeface="Poppins" panose="00000500000000000000" pitchFamily="2" charset="0"/>
                <a:ea typeface="Calibri" panose="020F0502020204030204" pitchFamily="34" charset="0"/>
                <a:cs typeface="Poppins" panose="00000500000000000000" pitchFamily="2" charset="0"/>
              </a:rPr>
              <a:t> </a:t>
            </a:r>
          </a:p>
          <a:p>
            <a:pPr>
              <a:lnSpc>
                <a:spcPct val="107000"/>
              </a:lnSpc>
              <a:spcAft>
                <a:spcPts val="800"/>
              </a:spcAft>
            </a:pPr>
            <a:r>
              <a:rPr lang="en-GB" b="1" dirty="0">
                <a:effectLst/>
                <a:latin typeface="Poppins" panose="00000500000000000000" pitchFamily="2" charset="0"/>
                <a:ea typeface="Calibri" panose="020F0502020204030204" pitchFamily="34" charset="0"/>
                <a:cs typeface="Poppins" panose="00000500000000000000" pitchFamily="2" charset="0"/>
              </a:rPr>
              <a:t> There are organisations to speak to someone such as the</a:t>
            </a:r>
            <a:endParaRPr lang="en-GB" dirty="0">
              <a:latin typeface="Poppins" panose="00000500000000000000" pitchFamily="2" charset="0"/>
              <a:cs typeface="Poppins" panose="00000500000000000000" pitchFamily="2" charset="0"/>
            </a:endParaRPr>
          </a:p>
        </p:txBody>
      </p:sp>
      <p:pic>
        <p:nvPicPr>
          <p:cNvPr id="1028" name="Picture 4" descr="Wellbeing - SUSU">
            <a:hlinkClick r:id="rId2"/>
            <a:extLst>
              <a:ext uri="{FF2B5EF4-FFF2-40B4-BE49-F238E27FC236}">
                <a16:creationId xmlns:a16="http://schemas.microsoft.com/office/drawing/2014/main" id="{CB766653-91D9-C5CD-F4CB-6BDA15390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554" y="5421263"/>
            <a:ext cx="2390773" cy="101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01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77B50-1435-2189-ABB7-B1B6D94BCA46}"/>
              </a:ext>
            </a:extLst>
          </p:cNvPr>
          <p:cNvSpPr/>
          <p:nvPr/>
        </p:nvSpPr>
        <p:spPr>
          <a:xfrm>
            <a:off x="0" y="-10896"/>
            <a:ext cx="12191999" cy="7035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BF695EBE-3300-CB43-F9AC-6C24227D4FC5}"/>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0531089-25C2-AD34-3BDE-459643F56E50}"/>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400720A-852D-AD95-81BA-5D43B5FFD9F1}"/>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96B0B52-6DFD-5673-54B5-5AAA0DB15F7B}"/>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25C8A20-D05A-9BED-6F90-0186DCF614DD}"/>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349F440-5DEE-CB03-8337-5AA1969FBF95}"/>
              </a:ext>
            </a:extLst>
          </p:cNvPr>
          <p:cNvSpPr txBox="1"/>
          <p:nvPr/>
        </p:nvSpPr>
        <p:spPr>
          <a:xfrm>
            <a:off x="1008587" y="104314"/>
            <a:ext cx="6103088" cy="646331"/>
          </a:xfrm>
          <a:prstGeom prst="rect">
            <a:avLst/>
          </a:prstGeom>
          <a:noFill/>
        </p:spPr>
        <p:txBody>
          <a:bodyPr wrap="square">
            <a:spAutoFit/>
          </a:bodyPr>
          <a:lstStyle/>
          <a:p>
            <a:r>
              <a:rPr lang="en-GB" sz="3600" b="1" dirty="0">
                <a:latin typeface="Poppins" panose="00000500000000000000" pitchFamily="2" charset="0"/>
                <a:cs typeface="Poppins" panose="00000500000000000000" pitchFamily="2" charset="0"/>
              </a:rPr>
              <a:t>Self-care</a:t>
            </a:r>
          </a:p>
        </p:txBody>
      </p:sp>
      <p:sp>
        <p:nvSpPr>
          <p:cNvPr id="3" name="TextBox 2">
            <a:extLst>
              <a:ext uri="{FF2B5EF4-FFF2-40B4-BE49-F238E27FC236}">
                <a16:creationId xmlns:a16="http://schemas.microsoft.com/office/drawing/2014/main" id="{1DDAB3BA-A14E-6259-212D-CE48009EF181}"/>
              </a:ext>
            </a:extLst>
          </p:cNvPr>
          <p:cNvSpPr txBox="1"/>
          <p:nvPr/>
        </p:nvSpPr>
        <p:spPr>
          <a:xfrm>
            <a:off x="767261" y="849189"/>
            <a:ext cx="11069436" cy="5238293"/>
          </a:xfrm>
          <a:prstGeom prst="rect">
            <a:avLst/>
          </a:prstGeom>
          <a:noFill/>
        </p:spPr>
        <p:txBody>
          <a:bodyPr wrap="square">
            <a:spAutoFit/>
          </a:bodyPr>
          <a:lstStyle/>
          <a:p>
            <a:pPr>
              <a:lnSpc>
                <a:spcPct val="107000"/>
              </a:lnSpc>
              <a:spcAft>
                <a:spcPts val="800"/>
              </a:spcAft>
            </a:pPr>
            <a:r>
              <a:rPr lang="en-GB" sz="1700" dirty="0">
                <a:effectLst/>
                <a:latin typeface="Poppins" panose="00000500000000000000" pitchFamily="2" charset="0"/>
                <a:ea typeface="Calibri" panose="020F0502020204030204" pitchFamily="34" charset="0"/>
                <a:cs typeface="Poppins" panose="00000500000000000000" pitchFamily="2" charset="0"/>
              </a:rPr>
              <a:t>Sitting through upsetting training sessions can be challenging, but there are strategies to help you cope:</a:t>
            </a:r>
          </a:p>
          <a:p>
            <a:pPr>
              <a:lnSpc>
                <a:spcPct val="107000"/>
              </a:lnSpc>
              <a:spcAft>
                <a:spcPts val="800"/>
              </a:spcAft>
            </a:pPr>
            <a:endParaRPr lang="en-GB" sz="1700" dirty="0">
              <a:effectLst/>
              <a:latin typeface="Poppins" panose="00000500000000000000" pitchFamily="2" charset="0"/>
              <a:ea typeface="Calibri" panose="020F0502020204030204" pitchFamily="34" charset="0"/>
              <a:cs typeface="Poppins" panose="00000500000000000000" pitchFamily="2" charset="0"/>
            </a:endParaRPr>
          </a:p>
          <a:p>
            <a:pPr marL="342900" indent="-342900">
              <a:lnSpc>
                <a:spcPct val="107000"/>
              </a:lnSpc>
              <a:spcAft>
                <a:spcPts val="800"/>
              </a:spcAft>
              <a:buFont typeface="Wingdings" panose="05000000000000000000" pitchFamily="2" charset="2"/>
              <a:buChar char="ü"/>
            </a:pPr>
            <a:r>
              <a:rPr lang="en-GB" sz="1700" b="1" dirty="0">
                <a:effectLst/>
                <a:latin typeface="Poppins" panose="00000500000000000000" pitchFamily="2" charset="0"/>
                <a:ea typeface="Calibri" panose="020F0502020204030204" pitchFamily="34" charset="0"/>
                <a:cs typeface="Poppins" panose="00000500000000000000" pitchFamily="2" charset="0"/>
              </a:rPr>
              <a:t>Prepare mentally: </a:t>
            </a:r>
            <a:r>
              <a:rPr lang="en-GB" sz="1700" dirty="0">
                <a:effectLst/>
                <a:latin typeface="Poppins" panose="00000500000000000000" pitchFamily="2" charset="0"/>
                <a:ea typeface="Calibri" panose="020F0502020204030204" pitchFamily="34" charset="0"/>
                <a:cs typeface="Poppins" panose="00000500000000000000" pitchFamily="2" charset="0"/>
              </a:rPr>
              <a:t>Remind yourself why you’re taking part in this session and the importance of the topic.</a:t>
            </a:r>
          </a:p>
          <a:p>
            <a:pPr marL="342900" indent="-342900">
              <a:lnSpc>
                <a:spcPct val="107000"/>
              </a:lnSpc>
              <a:spcAft>
                <a:spcPts val="800"/>
              </a:spcAft>
              <a:buFont typeface="Wingdings" panose="05000000000000000000" pitchFamily="2" charset="2"/>
              <a:buChar char="ü"/>
            </a:pPr>
            <a:r>
              <a:rPr lang="en-GB" sz="1700" b="1" dirty="0">
                <a:latin typeface="Poppins" panose="00000500000000000000" pitchFamily="2" charset="0"/>
                <a:ea typeface="Calibri" panose="020F0502020204030204" pitchFamily="34" charset="0"/>
                <a:cs typeface="Poppins" panose="00000500000000000000" pitchFamily="2" charset="0"/>
              </a:rPr>
              <a:t>Focus on the purpose: </a:t>
            </a:r>
            <a:r>
              <a:rPr lang="en-GB" sz="1700" dirty="0">
                <a:latin typeface="Poppins" panose="00000500000000000000" pitchFamily="2" charset="0"/>
                <a:ea typeface="Calibri" panose="020F0502020204030204" pitchFamily="34" charset="0"/>
                <a:cs typeface="Poppins" panose="00000500000000000000" pitchFamily="2" charset="0"/>
              </a:rPr>
              <a:t>helping prevent child sexual abuse.</a:t>
            </a:r>
          </a:p>
          <a:p>
            <a:pPr marL="342900" indent="-342900">
              <a:lnSpc>
                <a:spcPct val="107000"/>
              </a:lnSpc>
              <a:spcAft>
                <a:spcPts val="800"/>
              </a:spcAft>
              <a:buFont typeface="Wingdings" panose="05000000000000000000" pitchFamily="2" charset="2"/>
              <a:buChar char="ü"/>
            </a:pPr>
            <a:r>
              <a:rPr lang="en-GB" sz="1700" b="1" dirty="0">
                <a:effectLst/>
                <a:latin typeface="Poppins" panose="00000500000000000000" pitchFamily="2" charset="0"/>
                <a:ea typeface="Calibri" panose="020F0502020204030204" pitchFamily="34" charset="0"/>
                <a:cs typeface="Poppins" panose="00000500000000000000" pitchFamily="2" charset="0"/>
              </a:rPr>
              <a:t>Take breaks: </a:t>
            </a:r>
            <a:r>
              <a:rPr lang="en-GB" sz="1700" dirty="0">
                <a:effectLst/>
                <a:latin typeface="Poppins" panose="00000500000000000000" pitchFamily="2" charset="0"/>
                <a:ea typeface="Calibri" panose="020F0502020204030204" pitchFamily="34" charset="0"/>
                <a:cs typeface="Poppins" panose="00000500000000000000" pitchFamily="2" charset="0"/>
              </a:rPr>
              <a:t>If you need to, step out briefly during training.</a:t>
            </a:r>
          </a:p>
          <a:p>
            <a:pPr marL="342900" indent="-342900">
              <a:lnSpc>
                <a:spcPct val="107000"/>
              </a:lnSpc>
              <a:spcAft>
                <a:spcPts val="800"/>
              </a:spcAft>
              <a:buFont typeface="Wingdings" panose="05000000000000000000" pitchFamily="2" charset="2"/>
              <a:buChar char="ü"/>
            </a:pPr>
            <a:r>
              <a:rPr lang="en-GB" sz="1700" b="1" dirty="0">
                <a:effectLst/>
                <a:latin typeface="Poppins" panose="00000500000000000000" pitchFamily="2" charset="0"/>
                <a:ea typeface="Calibri" panose="020F0502020204030204" pitchFamily="34" charset="0"/>
                <a:cs typeface="Poppins" panose="00000500000000000000" pitchFamily="2" charset="0"/>
              </a:rPr>
              <a:t>Self-compassion: </a:t>
            </a:r>
            <a:r>
              <a:rPr lang="en-GB" sz="1700" dirty="0">
                <a:effectLst/>
                <a:latin typeface="Poppins" panose="00000500000000000000" pitchFamily="2" charset="0"/>
                <a:ea typeface="Calibri" panose="020F0502020204030204" pitchFamily="34" charset="0"/>
                <a:cs typeface="Poppins" panose="00000500000000000000" pitchFamily="2" charset="0"/>
              </a:rPr>
              <a:t>Be kind to yourself and understand that it’s normal to feel upset when learning about such sensitive topics.</a:t>
            </a:r>
          </a:p>
          <a:p>
            <a:pPr marL="342900" indent="-342900">
              <a:lnSpc>
                <a:spcPct val="107000"/>
              </a:lnSpc>
              <a:spcAft>
                <a:spcPts val="800"/>
              </a:spcAft>
              <a:buFont typeface="Wingdings" panose="05000000000000000000" pitchFamily="2" charset="2"/>
              <a:buChar char="ü"/>
            </a:pPr>
            <a:r>
              <a:rPr lang="en-GB" sz="1700" b="1" dirty="0">
                <a:effectLst/>
                <a:latin typeface="Poppins" panose="00000500000000000000" pitchFamily="2" charset="0"/>
                <a:ea typeface="Calibri" panose="020F0502020204030204" pitchFamily="34" charset="0"/>
                <a:cs typeface="Poppins" panose="00000500000000000000" pitchFamily="2" charset="0"/>
              </a:rPr>
              <a:t>Seek support: </a:t>
            </a:r>
            <a:r>
              <a:rPr lang="en-GB" sz="1700" dirty="0">
                <a:effectLst/>
                <a:latin typeface="Poppins" panose="00000500000000000000" pitchFamily="2" charset="0"/>
                <a:ea typeface="Calibri" panose="020F0502020204030204" pitchFamily="34" charset="0"/>
                <a:cs typeface="Poppins" panose="00000500000000000000" pitchFamily="2" charset="0"/>
              </a:rPr>
              <a:t>Talk to your fellow participants, a trusted friend or colleague about your feelings and experiences during the training.</a:t>
            </a:r>
          </a:p>
          <a:p>
            <a:pPr marL="342900" indent="-342900">
              <a:lnSpc>
                <a:spcPct val="107000"/>
              </a:lnSpc>
              <a:spcAft>
                <a:spcPts val="800"/>
              </a:spcAft>
              <a:buFont typeface="Wingdings" panose="05000000000000000000" pitchFamily="2" charset="2"/>
              <a:buChar char="ü"/>
            </a:pPr>
            <a:r>
              <a:rPr lang="en-GB" sz="1700" b="1" dirty="0">
                <a:effectLst/>
                <a:latin typeface="Poppins" panose="00000500000000000000" pitchFamily="2" charset="0"/>
                <a:ea typeface="Calibri" panose="020F0502020204030204" pitchFamily="34" charset="0"/>
                <a:cs typeface="Poppins" panose="00000500000000000000" pitchFamily="2" charset="0"/>
              </a:rPr>
              <a:t>Grounding techniques: </a:t>
            </a:r>
            <a:r>
              <a:rPr lang="en-GB" sz="1700" dirty="0">
                <a:effectLst/>
                <a:latin typeface="Poppins" panose="00000500000000000000" pitchFamily="2" charset="0"/>
                <a:ea typeface="Calibri" panose="020F0502020204030204" pitchFamily="34" charset="0"/>
                <a:cs typeface="Poppins" panose="00000500000000000000" pitchFamily="2" charset="0"/>
              </a:rPr>
              <a:t>Practice deep breathing or focussing on your surroundings to calm your nerves and ground yourself during emotionally charged content.</a:t>
            </a:r>
          </a:p>
          <a:p>
            <a:pPr>
              <a:lnSpc>
                <a:spcPct val="107000"/>
              </a:lnSpc>
              <a:spcAft>
                <a:spcPts val="800"/>
              </a:spcAft>
            </a:pPr>
            <a:r>
              <a:rPr lang="en-GB" dirty="0">
                <a:effectLst/>
                <a:latin typeface="Poppins" panose="00000500000000000000" pitchFamily="2" charset="0"/>
                <a:ea typeface="Calibri" panose="020F0502020204030204" pitchFamily="34" charset="0"/>
                <a:cs typeface="Poppins" panose="00000500000000000000" pitchFamily="2" charset="0"/>
              </a:rPr>
              <a:t> </a:t>
            </a:r>
          </a:p>
          <a:p>
            <a:pPr>
              <a:lnSpc>
                <a:spcPct val="107000"/>
              </a:lnSpc>
              <a:spcAft>
                <a:spcPts val="800"/>
              </a:spcAft>
            </a:pPr>
            <a:r>
              <a:rPr lang="en-GB" b="1" dirty="0">
                <a:effectLst/>
                <a:latin typeface="Poppins" panose="00000500000000000000" pitchFamily="2" charset="0"/>
                <a:ea typeface="Calibri" panose="020F0502020204030204" pitchFamily="34" charset="0"/>
                <a:cs typeface="Poppins" panose="00000500000000000000" pitchFamily="2" charset="0"/>
              </a:rPr>
              <a:t> There are organisations to speak to someone such as the</a:t>
            </a:r>
            <a:endParaRPr lang="en-GB" dirty="0">
              <a:latin typeface="Poppins" panose="00000500000000000000" pitchFamily="2" charset="0"/>
              <a:cs typeface="Poppins" panose="00000500000000000000" pitchFamily="2" charset="0"/>
            </a:endParaRPr>
          </a:p>
        </p:txBody>
      </p:sp>
      <p:pic>
        <p:nvPicPr>
          <p:cNvPr id="1028" name="Picture 4" descr="Wellbeing - SUSU">
            <a:hlinkClick r:id="rId2"/>
            <a:extLst>
              <a:ext uri="{FF2B5EF4-FFF2-40B4-BE49-F238E27FC236}">
                <a16:creationId xmlns:a16="http://schemas.microsoft.com/office/drawing/2014/main" id="{CB766653-91D9-C5CD-F4CB-6BDA15390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554" y="5421263"/>
            <a:ext cx="2390773" cy="101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95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0135-C531-45BF-9FC9-2DE66B3A3F16}"/>
              </a:ext>
            </a:extLst>
          </p:cNvPr>
          <p:cNvSpPr>
            <a:spLocks noGrp="1"/>
          </p:cNvSpPr>
          <p:nvPr>
            <p:ph type="title"/>
          </p:nvPr>
        </p:nvSpPr>
        <p:spPr>
          <a:xfrm>
            <a:off x="608138" y="1608486"/>
            <a:ext cx="3084844" cy="2103875"/>
          </a:xfrm>
        </p:spPr>
        <p:txBody>
          <a:bodyPr>
            <a:normAutofit/>
          </a:bodyPr>
          <a:lstStyle/>
          <a:p>
            <a:r>
              <a:rPr lang="en-GB" sz="3600" b="1" dirty="0">
                <a:solidFill>
                  <a:srgbClr val="FFFFFF"/>
                </a:solidFill>
              </a:rPr>
              <a:t>Session 1</a:t>
            </a:r>
          </a:p>
        </p:txBody>
      </p:sp>
      <p:sp>
        <p:nvSpPr>
          <p:cNvPr id="8" name="Rectangle 7">
            <a:extLst>
              <a:ext uri="{FF2B5EF4-FFF2-40B4-BE49-F238E27FC236}">
                <a16:creationId xmlns:a16="http://schemas.microsoft.com/office/drawing/2014/main" id="{802FF53E-928E-00EF-2803-A736C51EDE2F}"/>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4035C21-22C4-D6E1-7A67-B08FF36E2F06}"/>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029185F-5D6A-8CF0-849F-3E949D2AA1B6}"/>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B238C38-7EBE-16EB-87B3-E6A1F52BD7C1}"/>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6F98BF2-8018-CB35-9513-506D1946B6CE}"/>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40C7CF9-A3F6-D771-3FB8-8582416FB692}"/>
              </a:ext>
            </a:extLst>
          </p:cNvPr>
          <p:cNvPicPr>
            <a:picLocks noChangeAspect="1"/>
          </p:cNvPicPr>
          <p:nvPr/>
        </p:nvPicPr>
        <p:blipFill>
          <a:blip r:embed="rId3"/>
          <a:stretch>
            <a:fillRect/>
          </a:stretch>
        </p:blipFill>
        <p:spPr>
          <a:xfrm>
            <a:off x="7980960" y="5405835"/>
            <a:ext cx="4074750" cy="955140"/>
          </a:xfrm>
          <a:prstGeom prst="rect">
            <a:avLst/>
          </a:prstGeom>
        </p:spPr>
      </p:pic>
      <p:sp>
        <p:nvSpPr>
          <p:cNvPr id="11" name="TextBox 10">
            <a:extLst>
              <a:ext uri="{FF2B5EF4-FFF2-40B4-BE49-F238E27FC236}">
                <a16:creationId xmlns:a16="http://schemas.microsoft.com/office/drawing/2014/main" id="{84066213-1817-A64D-BB81-8B8370B0D1ED}"/>
              </a:ext>
            </a:extLst>
          </p:cNvPr>
          <p:cNvSpPr txBox="1"/>
          <p:nvPr/>
        </p:nvSpPr>
        <p:spPr>
          <a:xfrm>
            <a:off x="2203319" y="3954403"/>
            <a:ext cx="8094784" cy="707886"/>
          </a:xfrm>
          <a:prstGeom prst="rect">
            <a:avLst/>
          </a:prstGeom>
          <a:noFill/>
        </p:spPr>
        <p:txBody>
          <a:bodyPr wrap="square">
            <a:spAutoFit/>
          </a:bodyPr>
          <a:lstStyle/>
          <a:p>
            <a:pPr algn="ctr"/>
            <a:r>
              <a:rPr lang="en-GB" sz="4000" dirty="0">
                <a:latin typeface="Poppins" panose="00000500000000000000" pitchFamily="2" charset="0"/>
                <a:cs typeface="Poppins" panose="00000500000000000000" pitchFamily="2" charset="0"/>
                <a:hlinkClick r:id="rId4"/>
              </a:rPr>
              <a:t>Preventing Child Sexual Abuse</a:t>
            </a:r>
            <a:endParaRPr lang="en-GB" sz="4000" dirty="0">
              <a:latin typeface="Poppins" panose="00000500000000000000" pitchFamily="2" charset="0"/>
              <a:cs typeface="Poppins" panose="00000500000000000000" pitchFamily="2" charset="0"/>
            </a:endParaRPr>
          </a:p>
        </p:txBody>
      </p:sp>
      <p:pic>
        <p:nvPicPr>
          <p:cNvPr id="13" name="Picture 12">
            <a:extLst>
              <a:ext uri="{FF2B5EF4-FFF2-40B4-BE49-F238E27FC236}">
                <a16:creationId xmlns:a16="http://schemas.microsoft.com/office/drawing/2014/main" id="{297ADB39-5849-8455-8C57-2E79201DBB67}"/>
              </a:ext>
            </a:extLst>
          </p:cNvPr>
          <p:cNvPicPr>
            <a:picLocks noChangeAspect="1"/>
          </p:cNvPicPr>
          <p:nvPr/>
        </p:nvPicPr>
        <p:blipFill>
          <a:blip r:embed="rId5"/>
          <a:stretch>
            <a:fillRect/>
          </a:stretch>
        </p:blipFill>
        <p:spPr>
          <a:xfrm>
            <a:off x="2589539" y="624007"/>
            <a:ext cx="7188994" cy="2948939"/>
          </a:xfrm>
          <a:prstGeom prst="rect">
            <a:avLst/>
          </a:prstGeom>
        </p:spPr>
      </p:pic>
    </p:spTree>
    <p:extLst>
      <p:ext uri="{BB962C8B-B14F-4D97-AF65-F5344CB8AC3E}">
        <p14:creationId xmlns:p14="http://schemas.microsoft.com/office/powerpoint/2010/main" val="39252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E6E582B-90A1-A8E5-BF1C-031F621E306D}"/>
              </a:ext>
            </a:extLst>
          </p:cNvPr>
          <p:cNvSpPr/>
          <p:nvPr/>
        </p:nvSpPr>
        <p:spPr>
          <a:xfrm>
            <a:off x="0" y="-10896"/>
            <a:ext cx="12191999" cy="7035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98280135-C531-45BF-9FC9-2DE66B3A3F16}"/>
              </a:ext>
            </a:extLst>
          </p:cNvPr>
          <p:cNvSpPr>
            <a:spLocks noGrp="1"/>
          </p:cNvSpPr>
          <p:nvPr>
            <p:ph type="title"/>
          </p:nvPr>
        </p:nvSpPr>
        <p:spPr>
          <a:xfrm>
            <a:off x="608138" y="1608486"/>
            <a:ext cx="3084844" cy="2103875"/>
          </a:xfrm>
        </p:spPr>
        <p:txBody>
          <a:bodyPr>
            <a:normAutofit/>
          </a:bodyPr>
          <a:lstStyle/>
          <a:p>
            <a:r>
              <a:rPr lang="en-GB" sz="3600" b="1" dirty="0">
                <a:solidFill>
                  <a:srgbClr val="FFFFFF"/>
                </a:solidFill>
              </a:rPr>
              <a:t>Session 1</a:t>
            </a:r>
          </a:p>
        </p:txBody>
      </p:sp>
      <p:sp>
        <p:nvSpPr>
          <p:cNvPr id="8" name="Rectangle 7">
            <a:extLst>
              <a:ext uri="{FF2B5EF4-FFF2-40B4-BE49-F238E27FC236}">
                <a16:creationId xmlns:a16="http://schemas.microsoft.com/office/drawing/2014/main" id="{802FF53E-928E-00EF-2803-A736C51EDE2F}"/>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4035C21-22C4-D6E1-7A67-B08FF36E2F06}"/>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029185F-5D6A-8CF0-849F-3E949D2AA1B6}"/>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B238C38-7EBE-16EB-87B3-E6A1F52BD7C1}"/>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6F98BF2-8018-CB35-9513-506D1946B6CE}"/>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4717302-9CD5-BFAA-848B-542C407B8941}"/>
              </a:ext>
            </a:extLst>
          </p:cNvPr>
          <p:cNvSpPr txBox="1"/>
          <p:nvPr/>
        </p:nvSpPr>
        <p:spPr>
          <a:xfrm>
            <a:off x="693225" y="17696"/>
            <a:ext cx="8328856" cy="646331"/>
          </a:xfrm>
          <a:prstGeom prst="rect">
            <a:avLst/>
          </a:prstGeom>
          <a:noFill/>
        </p:spPr>
        <p:txBody>
          <a:bodyPr wrap="square">
            <a:spAutoFit/>
          </a:bodyPr>
          <a:lstStyle/>
          <a:p>
            <a:r>
              <a:rPr lang="en-GB" sz="3600" b="1" dirty="0">
                <a:latin typeface="Poppins" panose="00000500000000000000" pitchFamily="2" charset="0"/>
                <a:cs typeface="Poppins" panose="00000500000000000000" pitchFamily="2" charset="0"/>
              </a:rPr>
              <a:t>Introductory Group Exercise</a:t>
            </a:r>
          </a:p>
        </p:txBody>
      </p:sp>
      <p:sp>
        <p:nvSpPr>
          <p:cNvPr id="10" name="TextBox 9">
            <a:extLst>
              <a:ext uri="{FF2B5EF4-FFF2-40B4-BE49-F238E27FC236}">
                <a16:creationId xmlns:a16="http://schemas.microsoft.com/office/drawing/2014/main" id="{79BDC34F-98DA-60E3-7F55-FE54D9A61008}"/>
              </a:ext>
            </a:extLst>
          </p:cNvPr>
          <p:cNvSpPr txBox="1"/>
          <p:nvPr/>
        </p:nvSpPr>
        <p:spPr>
          <a:xfrm>
            <a:off x="934681" y="1528539"/>
            <a:ext cx="8087400" cy="4462760"/>
          </a:xfrm>
          <a:prstGeom prst="rect">
            <a:avLst/>
          </a:prstGeom>
          <a:noFill/>
        </p:spPr>
        <p:txBody>
          <a:bodyPr wrap="square">
            <a:spAutoFit/>
          </a:bodyPr>
          <a:lstStyle/>
          <a:p>
            <a:r>
              <a:rPr lang="en-GB" sz="2800" dirty="0">
                <a:latin typeface="Poppins" panose="00000500000000000000" pitchFamily="2" charset="0"/>
                <a:cs typeface="Poppins" panose="00000500000000000000" pitchFamily="2" charset="0"/>
              </a:rPr>
              <a:t>a) What does the term ‘child sexual abuse’ include?</a:t>
            </a:r>
          </a:p>
          <a:p>
            <a:endParaRPr lang="en-GB" sz="2800" dirty="0">
              <a:latin typeface="Poppins" panose="00000500000000000000" pitchFamily="2" charset="0"/>
              <a:cs typeface="Poppins" panose="00000500000000000000" pitchFamily="2" charset="0"/>
            </a:endParaRPr>
          </a:p>
          <a:p>
            <a:r>
              <a:rPr lang="en-GB" sz="2800" dirty="0">
                <a:latin typeface="Poppins" panose="00000500000000000000" pitchFamily="2" charset="0"/>
                <a:cs typeface="Poppins" panose="00000500000000000000" pitchFamily="2" charset="0"/>
              </a:rPr>
              <a:t>b) As a group / or with partners, generate a list of the different types of child sexual abuse i.e., within the family environment.</a:t>
            </a:r>
          </a:p>
          <a:p>
            <a:endParaRPr lang="en-GB" sz="2800" dirty="0">
              <a:latin typeface="Poppins" panose="00000500000000000000" pitchFamily="2" charset="0"/>
              <a:cs typeface="Poppins" panose="00000500000000000000" pitchFamily="2" charset="0"/>
            </a:endParaRPr>
          </a:p>
          <a:p>
            <a:r>
              <a:rPr lang="en-GB" sz="2800" dirty="0">
                <a:latin typeface="Poppins" panose="00000500000000000000" pitchFamily="2" charset="0"/>
                <a:cs typeface="Poppins" panose="00000500000000000000" pitchFamily="2" charset="0"/>
              </a:rPr>
              <a:t>c) Generate a list of examples of Child Sexual Abuse </a:t>
            </a:r>
          </a:p>
          <a:p>
            <a:endParaRPr lang="en-GB" sz="3200" dirty="0"/>
          </a:p>
        </p:txBody>
      </p:sp>
      <p:pic>
        <p:nvPicPr>
          <p:cNvPr id="3" name="Picture 2">
            <a:extLst>
              <a:ext uri="{FF2B5EF4-FFF2-40B4-BE49-F238E27FC236}">
                <a16:creationId xmlns:a16="http://schemas.microsoft.com/office/drawing/2014/main" id="{740C7CF9-A3F6-D771-3FB8-8582416FB692}"/>
              </a:ext>
            </a:extLst>
          </p:cNvPr>
          <p:cNvPicPr>
            <a:picLocks noChangeAspect="1"/>
          </p:cNvPicPr>
          <p:nvPr/>
        </p:nvPicPr>
        <p:blipFill>
          <a:blip r:embed="rId3"/>
          <a:stretch>
            <a:fillRect/>
          </a:stretch>
        </p:blipFill>
        <p:spPr>
          <a:xfrm>
            <a:off x="7980960" y="5413329"/>
            <a:ext cx="4074750" cy="955140"/>
          </a:xfrm>
          <a:prstGeom prst="rect">
            <a:avLst/>
          </a:prstGeom>
        </p:spPr>
      </p:pic>
      <p:pic>
        <p:nvPicPr>
          <p:cNvPr id="11" name="Graphic 10" descr="Meeting outline">
            <a:extLst>
              <a:ext uri="{FF2B5EF4-FFF2-40B4-BE49-F238E27FC236}">
                <a16:creationId xmlns:a16="http://schemas.microsoft.com/office/drawing/2014/main" id="{78D858E7-CD20-8EEC-C61C-2FA9D1F34E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4416" y="1847681"/>
            <a:ext cx="2608958" cy="2608958"/>
          </a:xfrm>
          <a:prstGeom prst="rect">
            <a:avLst/>
          </a:prstGeom>
        </p:spPr>
      </p:pic>
    </p:spTree>
    <p:extLst>
      <p:ext uri="{BB962C8B-B14F-4D97-AF65-F5344CB8AC3E}">
        <p14:creationId xmlns:p14="http://schemas.microsoft.com/office/powerpoint/2010/main" val="227818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7C45FC-6C69-36BF-84BB-1187BD0BB170}"/>
              </a:ext>
            </a:extLst>
          </p:cNvPr>
          <p:cNvSpPr/>
          <p:nvPr/>
        </p:nvSpPr>
        <p:spPr>
          <a:xfrm>
            <a:off x="0" y="-10896"/>
            <a:ext cx="12191999" cy="7035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D3C247B-425E-48BE-B042-FBD5CF311D65}"/>
              </a:ext>
            </a:extLst>
          </p:cNvPr>
          <p:cNvSpPr txBox="1"/>
          <p:nvPr/>
        </p:nvSpPr>
        <p:spPr>
          <a:xfrm>
            <a:off x="887124" y="1061915"/>
            <a:ext cx="10291195" cy="646331"/>
          </a:xfrm>
          <a:prstGeom prst="rect">
            <a:avLst/>
          </a:prstGeom>
          <a:noFill/>
        </p:spPr>
        <p:txBody>
          <a:bodyPr wrap="square">
            <a:spAutoFit/>
          </a:bodyPr>
          <a:lstStyle/>
          <a:p>
            <a:pPr>
              <a:spcAft>
                <a:spcPts val="1125"/>
              </a:spcAft>
            </a:pPr>
            <a:r>
              <a:rPr lang="en-GB" sz="1800" dirty="0">
                <a:effectLst/>
                <a:latin typeface="Poppins" panose="00000500000000000000" pitchFamily="2" charset="0"/>
                <a:ea typeface="Times New Roman" panose="02020603050405020304" pitchFamily="18" charset="0"/>
                <a:cs typeface="Poppins" panose="00000500000000000000" pitchFamily="2" charset="0"/>
              </a:rPr>
              <a:t>The definition of Child Sexual Abuse is set out by the UK Government in its statutory guidance, Working Together to Safeguard Children </a:t>
            </a:r>
          </a:p>
        </p:txBody>
      </p:sp>
      <p:sp>
        <p:nvSpPr>
          <p:cNvPr id="3" name="Rectangle 2">
            <a:extLst>
              <a:ext uri="{FF2B5EF4-FFF2-40B4-BE49-F238E27FC236}">
                <a16:creationId xmlns:a16="http://schemas.microsoft.com/office/drawing/2014/main" id="{80B7BF54-EE33-9A0C-F300-749ABBD73E72}"/>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6EA2CBB-1A6B-1E12-A80B-A02A19EB057D}"/>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564C037-0C1B-E992-841E-F97E8D91927B}"/>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A65CA46-F680-5717-1692-9F1E548C67A9}"/>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F3618B0-98AF-5E07-5D5E-C2B2DD0C94E5}"/>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FB5AB7F-F65D-62DB-6218-05A360CB2357}"/>
              </a:ext>
            </a:extLst>
          </p:cNvPr>
          <p:cNvPicPr>
            <a:picLocks noChangeAspect="1"/>
          </p:cNvPicPr>
          <p:nvPr/>
        </p:nvPicPr>
        <p:blipFill>
          <a:blip r:embed="rId2"/>
          <a:stretch>
            <a:fillRect/>
          </a:stretch>
        </p:blipFill>
        <p:spPr>
          <a:xfrm>
            <a:off x="7980960" y="5413329"/>
            <a:ext cx="4074750" cy="955140"/>
          </a:xfrm>
          <a:prstGeom prst="rect">
            <a:avLst/>
          </a:prstGeom>
        </p:spPr>
      </p:pic>
      <p:sp>
        <p:nvSpPr>
          <p:cNvPr id="13" name="TextBox 12">
            <a:extLst>
              <a:ext uri="{FF2B5EF4-FFF2-40B4-BE49-F238E27FC236}">
                <a16:creationId xmlns:a16="http://schemas.microsoft.com/office/drawing/2014/main" id="{15AC25C4-14E0-DB49-2674-5F459F56B985}"/>
              </a:ext>
            </a:extLst>
          </p:cNvPr>
          <p:cNvSpPr txBox="1"/>
          <p:nvPr/>
        </p:nvSpPr>
        <p:spPr>
          <a:xfrm>
            <a:off x="810130" y="65789"/>
            <a:ext cx="7679250" cy="646331"/>
          </a:xfrm>
          <a:prstGeom prst="rect">
            <a:avLst/>
          </a:prstGeom>
          <a:noFill/>
        </p:spPr>
        <p:txBody>
          <a:bodyPr wrap="square">
            <a:spAutoFit/>
          </a:bodyPr>
          <a:lstStyle/>
          <a:p>
            <a:r>
              <a:rPr lang="en-GB" sz="3600" b="1" dirty="0">
                <a:latin typeface="Poppins" panose="00000500000000000000" pitchFamily="2" charset="0"/>
                <a:cs typeface="Poppins" panose="00000500000000000000" pitchFamily="2" charset="0"/>
              </a:rPr>
              <a:t>What is child sexual abuse?</a:t>
            </a:r>
          </a:p>
        </p:txBody>
      </p:sp>
      <p:sp>
        <p:nvSpPr>
          <p:cNvPr id="2" name="Rectangle: Rounded Corners 1">
            <a:extLst>
              <a:ext uri="{FF2B5EF4-FFF2-40B4-BE49-F238E27FC236}">
                <a16:creationId xmlns:a16="http://schemas.microsoft.com/office/drawing/2014/main" id="{5EEAAABB-C3D6-4AA7-9BA2-C5355319777A}"/>
              </a:ext>
            </a:extLst>
          </p:cNvPr>
          <p:cNvSpPr/>
          <p:nvPr/>
        </p:nvSpPr>
        <p:spPr>
          <a:xfrm>
            <a:off x="930751" y="1835782"/>
            <a:ext cx="10639920" cy="3186435"/>
          </a:xfrm>
          <a:prstGeom prst="roundRect">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125"/>
              </a:spcAft>
            </a:pPr>
            <a:r>
              <a:rPr lang="en-GB" dirty="0">
                <a:solidFill>
                  <a:schemeClr val="bg1"/>
                </a:solidFill>
                <a:latin typeface="Poppins" panose="00000500000000000000" pitchFamily="2" charset="0"/>
                <a:ea typeface="Calibri" panose="020F0502020204030204" pitchFamily="34" charset="0"/>
                <a:cs typeface="Poppins" panose="00000500000000000000" pitchFamily="2" charset="0"/>
              </a:rPr>
              <a:t>Child sexual abuse </a:t>
            </a:r>
            <a:r>
              <a:rPr lang="en-GB" sz="1800" dirty="0">
                <a:solidFill>
                  <a:schemeClr val="bg1"/>
                </a:solidFill>
                <a:effectLst/>
                <a:latin typeface="Poppins" panose="00000500000000000000" pitchFamily="2" charset="0"/>
                <a:ea typeface="Calibri" panose="020F0502020204030204" pitchFamily="34" charset="0"/>
                <a:cs typeface="Poppins" panose="00000500000000000000" pitchFamily="2" charset="0"/>
              </a:rPr>
              <a:t>“</a:t>
            </a:r>
            <a:r>
              <a:rPr lang="en-GB" sz="1800" i="1" dirty="0">
                <a:solidFill>
                  <a:schemeClr val="bg1"/>
                </a:solidFill>
                <a:effectLst/>
                <a:latin typeface="Poppins" panose="00000500000000000000" pitchFamily="2" charset="0"/>
                <a:ea typeface="Calibri" panose="020F0502020204030204" pitchFamily="34" charset="0"/>
                <a:cs typeface="Poppins" panose="00000500000000000000" pitchFamily="2" charset="0"/>
              </a:rPr>
              <a:t>Involves forcing or enticing a child or young person to take part in sexual activities, not necessarily involving a high level of violence, whether or not the child is aware of what is happening. The activities may involve physical contact, including assault by penetration (for example, rape or oral sex) or non-penetrative acts such as masturbation, kissing, rubbing and touching outside of clothing. They may also include non-contact activities, such as involving children in looking at, or in the production of, sexual images, watching sexual activities, encouraging children to behave in sexually inappropriate ways, or grooming a child in preparation for abuse.  Sexual abuse can take place online, and technology can be used to facilitate offline abuse. Sexual abuse is not solely perpetrated by adult males. Women can also commit acts of sexual abuse, as can other children.” </a:t>
            </a:r>
          </a:p>
        </p:txBody>
      </p:sp>
      <p:sp>
        <p:nvSpPr>
          <p:cNvPr id="11" name="TextBox 10">
            <a:extLst>
              <a:ext uri="{FF2B5EF4-FFF2-40B4-BE49-F238E27FC236}">
                <a16:creationId xmlns:a16="http://schemas.microsoft.com/office/drawing/2014/main" id="{87E6449B-8868-6E6E-1A99-BB73B9EBD88F}"/>
              </a:ext>
            </a:extLst>
          </p:cNvPr>
          <p:cNvSpPr txBox="1"/>
          <p:nvPr/>
        </p:nvSpPr>
        <p:spPr>
          <a:xfrm>
            <a:off x="1094811" y="5334420"/>
            <a:ext cx="6100762" cy="923330"/>
          </a:xfrm>
          <a:prstGeom prst="rect">
            <a:avLst/>
          </a:prstGeom>
          <a:noFill/>
        </p:spPr>
        <p:txBody>
          <a:bodyPr wrap="square">
            <a:spAutoFit/>
          </a:bodyPr>
          <a:lstStyle/>
          <a:p>
            <a:pPr>
              <a:spcAft>
                <a:spcPts val="1125"/>
              </a:spcAft>
            </a:pPr>
            <a:r>
              <a:rPr lang="en-GB" dirty="0">
                <a:solidFill>
                  <a:srgbClr val="273244"/>
                </a:solidFill>
                <a:latin typeface="Poppins" panose="00000500000000000000" pitchFamily="2" charset="0"/>
                <a:cs typeface="Poppins" panose="00000500000000000000" pitchFamily="2" charset="0"/>
              </a:rPr>
              <a:t>Hampshire, Isle of Wight, Portsmouth and Southampton (HIPS)  Safeguarding Partnerships toolkit: </a:t>
            </a:r>
            <a:r>
              <a:rPr lang="en-GB" dirty="0">
                <a:solidFill>
                  <a:srgbClr val="273244"/>
                </a:solidFill>
                <a:latin typeface="Poppins" panose="00000500000000000000" pitchFamily="2" charset="0"/>
                <a:cs typeface="Poppins" panose="00000500000000000000" pitchFamily="2" charset="0"/>
                <a:hlinkClick r:id="rId3"/>
              </a:rPr>
              <a:t>What is Child Sexual Abuse</a:t>
            </a:r>
            <a:endParaRPr lang="en-GB"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6341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ECF9A3-59A9-F27F-3771-EEF34298E3F7}"/>
              </a:ext>
            </a:extLst>
          </p:cNvPr>
          <p:cNvSpPr/>
          <p:nvPr/>
        </p:nvSpPr>
        <p:spPr>
          <a:xfrm>
            <a:off x="0" y="-10896"/>
            <a:ext cx="12191999" cy="7035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ED7AE7D2-8D9E-DC57-644D-CE86E7789A51}"/>
              </a:ext>
            </a:extLst>
          </p:cNvPr>
          <p:cNvSpPr txBox="1"/>
          <p:nvPr/>
        </p:nvSpPr>
        <p:spPr>
          <a:xfrm>
            <a:off x="875707" y="794851"/>
            <a:ext cx="11180003" cy="4708981"/>
          </a:xfrm>
          <a:prstGeom prst="rect">
            <a:avLst/>
          </a:prstGeom>
          <a:noFill/>
        </p:spPr>
        <p:txBody>
          <a:bodyPr wrap="square">
            <a:spAutoFit/>
          </a:bodyPr>
          <a:lstStyle/>
          <a:p>
            <a:endParaRPr lang="en-GB" sz="2000" dirty="0"/>
          </a:p>
          <a:p>
            <a:r>
              <a:rPr lang="en-GB" sz="2000" i="0" dirty="0">
                <a:effectLst/>
                <a:latin typeface="Poppins" panose="00000500000000000000" pitchFamily="2" charset="0"/>
                <a:cs typeface="Poppins" panose="00000500000000000000" pitchFamily="2" charset="0"/>
              </a:rPr>
              <a:t>The Centre of Expertise </a:t>
            </a:r>
            <a:r>
              <a:rPr lang="en-GB" sz="2000" dirty="0">
                <a:latin typeface="Poppins" panose="00000500000000000000" pitchFamily="2" charset="0"/>
                <a:cs typeface="Poppins" panose="00000500000000000000" pitchFamily="2" charset="0"/>
              </a:rPr>
              <a:t>on</a:t>
            </a:r>
            <a:r>
              <a:rPr lang="en-GB" sz="2000" i="0" dirty="0">
                <a:effectLst/>
                <a:latin typeface="Poppins" panose="00000500000000000000" pitchFamily="2" charset="0"/>
                <a:cs typeface="Poppins" panose="00000500000000000000" pitchFamily="2" charset="0"/>
              </a:rPr>
              <a:t> Child Sexual Abuse has defined nine different typologies of child sexual abuse offending:</a:t>
            </a:r>
          </a:p>
          <a:p>
            <a:pPr marL="342900" indent="-342900">
              <a:buSzPct val="150000"/>
              <a:buBlip>
                <a:blip r:embed="rId2">
                  <a:extLst>
                    <a:ext uri="{96DAC541-7B7A-43D3-8B79-37D633B846F1}">
                      <asvg:svgBlip xmlns:asvg="http://schemas.microsoft.com/office/drawing/2016/SVG/main" r:embed="rId3"/>
                    </a:ext>
                  </a:extLst>
                </a:blip>
              </a:buBlip>
            </a:pPr>
            <a:endParaRPr lang="en-GB" sz="2000" i="0" dirty="0">
              <a:solidFill>
                <a:srgbClr val="339966"/>
              </a:solidFill>
              <a:effectLst/>
              <a:latin typeface="Poppins" panose="00000500000000000000" pitchFamily="2" charset="0"/>
              <a:cs typeface="Poppins" panose="00000500000000000000" pitchFamily="2" charset="0"/>
            </a:endParaRPr>
          </a:p>
          <a:p>
            <a:pPr marL="1257300" lvl="2" indent="-342900">
              <a:buSzPct val="150000"/>
              <a:buBlip>
                <a:blip r:embed="rId2">
                  <a:extLst>
                    <a:ext uri="{96DAC541-7B7A-43D3-8B79-37D633B846F1}">
                      <asvg:svgBlip xmlns:asvg="http://schemas.microsoft.com/office/drawing/2016/SVG/main" r:embed="rId3"/>
                    </a:ext>
                  </a:extLst>
                </a:blip>
              </a:buBlip>
            </a:pPr>
            <a:r>
              <a:rPr lang="en-GB" sz="2000" dirty="0">
                <a:solidFill>
                  <a:srgbClr val="339966"/>
                </a:solidFill>
                <a:latin typeface="Poppins" panose="00000500000000000000" pitchFamily="2" charset="0"/>
                <a:cs typeface="Poppins" panose="00000500000000000000" pitchFamily="2" charset="0"/>
              </a:rPr>
              <a:t>within the family environment</a:t>
            </a:r>
          </a:p>
          <a:p>
            <a:pPr marL="1257300" lvl="2" indent="-342900">
              <a:buSzPct val="150000"/>
              <a:buBlip>
                <a:blip r:embed="rId2">
                  <a:extLst>
                    <a:ext uri="{96DAC541-7B7A-43D3-8B79-37D633B846F1}">
                      <asvg:svgBlip xmlns:asvg="http://schemas.microsoft.com/office/drawing/2016/SVG/main" r:embed="rId3"/>
                    </a:ext>
                  </a:extLst>
                </a:blip>
              </a:buBlip>
            </a:pPr>
            <a:r>
              <a:rPr lang="en-GB" sz="2000" dirty="0">
                <a:solidFill>
                  <a:srgbClr val="339966"/>
                </a:solidFill>
                <a:latin typeface="Poppins" panose="00000500000000000000" pitchFamily="2" charset="0"/>
                <a:cs typeface="Poppins" panose="00000500000000000000" pitchFamily="2" charset="0"/>
              </a:rPr>
              <a:t>through trusted relationships outside the family environment</a:t>
            </a:r>
          </a:p>
          <a:p>
            <a:pPr marL="1257300" lvl="2" indent="-342900">
              <a:buSzPct val="150000"/>
              <a:buBlip>
                <a:blip r:embed="rId2">
                  <a:extLst>
                    <a:ext uri="{96DAC541-7B7A-43D3-8B79-37D633B846F1}">
                      <asvg:svgBlip xmlns:asvg="http://schemas.microsoft.com/office/drawing/2016/SVG/main" r:embed="rId3"/>
                    </a:ext>
                  </a:extLst>
                </a:blip>
              </a:buBlip>
            </a:pPr>
            <a:r>
              <a:rPr lang="en-GB" sz="2000" dirty="0">
                <a:solidFill>
                  <a:srgbClr val="339966"/>
                </a:solidFill>
                <a:latin typeface="Poppins" panose="00000500000000000000" pitchFamily="2" charset="0"/>
                <a:cs typeface="Poppins" panose="00000500000000000000" pitchFamily="2" charset="0"/>
              </a:rPr>
              <a:t>through an intermediary</a:t>
            </a:r>
          </a:p>
          <a:p>
            <a:pPr marL="1257300" lvl="2" indent="-342900">
              <a:buSzPct val="150000"/>
              <a:buBlip>
                <a:blip r:embed="rId2">
                  <a:extLst>
                    <a:ext uri="{96DAC541-7B7A-43D3-8B79-37D633B846F1}">
                      <asvg:svgBlip xmlns:asvg="http://schemas.microsoft.com/office/drawing/2016/SVG/main" r:embed="rId3"/>
                    </a:ext>
                  </a:extLst>
                </a:blip>
              </a:buBlip>
            </a:pPr>
            <a:r>
              <a:rPr lang="en-GB" sz="2000" dirty="0">
                <a:solidFill>
                  <a:srgbClr val="339966"/>
                </a:solidFill>
                <a:latin typeface="Poppins" panose="00000500000000000000" pitchFamily="2" charset="0"/>
                <a:cs typeface="Poppins" panose="00000500000000000000" pitchFamily="2" charset="0"/>
              </a:rPr>
              <a:t>through online interaction</a:t>
            </a:r>
          </a:p>
          <a:p>
            <a:pPr marL="1257300" lvl="2" indent="-342900">
              <a:buSzPct val="150000"/>
              <a:buBlip>
                <a:blip r:embed="rId2">
                  <a:extLst>
                    <a:ext uri="{96DAC541-7B7A-43D3-8B79-37D633B846F1}">
                      <asvg:svgBlip xmlns:asvg="http://schemas.microsoft.com/office/drawing/2016/SVG/main" r:embed="rId3"/>
                    </a:ext>
                  </a:extLst>
                </a:blip>
              </a:buBlip>
            </a:pPr>
            <a:r>
              <a:rPr lang="en-GB" sz="2000" dirty="0">
                <a:solidFill>
                  <a:srgbClr val="339966"/>
                </a:solidFill>
                <a:latin typeface="Poppins" panose="00000500000000000000" pitchFamily="2" charset="0"/>
                <a:cs typeface="Poppins" panose="00000500000000000000" pitchFamily="2" charset="0"/>
              </a:rPr>
              <a:t>through viewing, sharing or possessing images</a:t>
            </a:r>
          </a:p>
          <a:p>
            <a:pPr marL="1257300" lvl="2" indent="-342900">
              <a:buSzPct val="150000"/>
              <a:buBlip>
                <a:blip r:embed="rId2">
                  <a:extLst>
                    <a:ext uri="{96DAC541-7B7A-43D3-8B79-37D633B846F1}">
                      <asvg:svgBlip xmlns:asvg="http://schemas.microsoft.com/office/drawing/2016/SVG/main" r:embed="rId3"/>
                    </a:ext>
                  </a:extLst>
                </a:blip>
              </a:buBlip>
            </a:pPr>
            <a:r>
              <a:rPr lang="en-GB" sz="2000" dirty="0">
                <a:solidFill>
                  <a:srgbClr val="339966"/>
                </a:solidFill>
                <a:latin typeface="Poppins" panose="00000500000000000000" pitchFamily="2" charset="0"/>
                <a:cs typeface="Poppins" panose="00000500000000000000" pitchFamily="2" charset="0"/>
              </a:rPr>
              <a:t>through groups and networks</a:t>
            </a:r>
          </a:p>
          <a:p>
            <a:pPr marL="1257300" lvl="2" indent="-342900">
              <a:buSzPct val="150000"/>
              <a:buBlip>
                <a:blip r:embed="rId2">
                  <a:extLst>
                    <a:ext uri="{96DAC541-7B7A-43D3-8B79-37D633B846F1}">
                      <asvg:svgBlip xmlns:asvg="http://schemas.microsoft.com/office/drawing/2016/SVG/main" r:embed="rId3"/>
                    </a:ext>
                  </a:extLst>
                </a:blip>
              </a:buBlip>
            </a:pPr>
            <a:r>
              <a:rPr lang="en-GB" sz="2000" dirty="0">
                <a:solidFill>
                  <a:srgbClr val="339966"/>
                </a:solidFill>
                <a:latin typeface="Poppins" panose="00000500000000000000" pitchFamily="2" charset="0"/>
                <a:cs typeface="Poppins" panose="00000500000000000000" pitchFamily="2" charset="0"/>
              </a:rPr>
              <a:t>an arranged and perpetrated for payment</a:t>
            </a:r>
          </a:p>
          <a:p>
            <a:pPr marL="1257300" lvl="2" indent="-342900">
              <a:buSzPct val="150000"/>
              <a:buBlip>
                <a:blip r:embed="rId2">
                  <a:extLst>
                    <a:ext uri="{96DAC541-7B7A-43D3-8B79-37D633B846F1}">
                      <asvg:svgBlip xmlns:asvg="http://schemas.microsoft.com/office/drawing/2016/SVG/main" r:embed="rId3"/>
                    </a:ext>
                  </a:extLst>
                </a:blip>
              </a:buBlip>
            </a:pPr>
            <a:r>
              <a:rPr lang="en-GB" sz="2000" dirty="0">
                <a:solidFill>
                  <a:srgbClr val="339966"/>
                </a:solidFill>
                <a:latin typeface="Poppins" panose="00000500000000000000" pitchFamily="2" charset="0"/>
                <a:cs typeface="Poppins" panose="00000500000000000000" pitchFamily="2" charset="0"/>
              </a:rPr>
              <a:t>through a personal connection</a:t>
            </a:r>
          </a:p>
          <a:p>
            <a:pPr marL="1257300" lvl="2" indent="-342900">
              <a:buSzPct val="150000"/>
              <a:buBlip>
                <a:blip r:embed="rId2">
                  <a:extLst>
                    <a:ext uri="{96DAC541-7B7A-43D3-8B79-37D633B846F1}">
                      <asvg:svgBlip xmlns:asvg="http://schemas.microsoft.com/office/drawing/2016/SVG/main" r:embed="rId3"/>
                    </a:ext>
                  </a:extLst>
                </a:blip>
              </a:buBlip>
            </a:pPr>
            <a:r>
              <a:rPr lang="en-GB" sz="2000" dirty="0">
                <a:solidFill>
                  <a:srgbClr val="339966"/>
                </a:solidFill>
                <a:latin typeface="Poppins" panose="00000500000000000000" pitchFamily="2" charset="0"/>
                <a:cs typeface="Poppins" panose="00000500000000000000" pitchFamily="2" charset="0"/>
              </a:rPr>
              <a:t>through attack by an unknown person</a:t>
            </a:r>
          </a:p>
          <a:p>
            <a:endParaRPr lang="en-GB" sz="2000" dirty="0">
              <a:latin typeface="Poppins" panose="00000500000000000000" pitchFamily="2" charset="0"/>
              <a:cs typeface="Poppins" panose="00000500000000000000" pitchFamily="2" charset="0"/>
            </a:endParaRPr>
          </a:p>
          <a:p>
            <a:r>
              <a:rPr lang="en-GB" sz="2000" dirty="0">
                <a:latin typeface="Poppins" panose="00000500000000000000" pitchFamily="2" charset="0"/>
                <a:cs typeface="Poppins" panose="00000500000000000000" pitchFamily="2" charset="0"/>
              </a:rPr>
              <a:t> Please visit the HIPS Child Sexual Abuse toolkit for further details on these </a:t>
            </a:r>
            <a:r>
              <a:rPr lang="en-GB" sz="2000" dirty="0">
                <a:solidFill>
                  <a:srgbClr val="273244"/>
                </a:solidFill>
                <a:latin typeface="Poppins" panose="00000500000000000000" pitchFamily="2" charset="0"/>
                <a:cs typeface="Poppins" panose="00000500000000000000" pitchFamily="2" charset="0"/>
                <a:hlinkClick r:id="rId4"/>
              </a:rPr>
              <a:t>typologies</a:t>
            </a:r>
            <a:endParaRPr lang="en-GB" sz="2000" dirty="0">
              <a:solidFill>
                <a:srgbClr val="273244"/>
              </a:solidFill>
              <a:latin typeface="Poppins" panose="00000500000000000000" pitchFamily="2" charset="0"/>
              <a:cs typeface="Poppins" panose="00000500000000000000" pitchFamily="2" charset="0"/>
            </a:endParaRPr>
          </a:p>
        </p:txBody>
      </p:sp>
      <p:sp>
        <p:nvSpPr>
          <p:cNvPr id="2" name="Rectangle 1">
            <a:extLst>
              <a:ext uri="{FF2B5EF4-FFF2-40B4-BE49-F238E27FC236}">
                <a16:creationId xmlns:a16="http://schemas.microsoft.com/office/drawing/2014/main" id="{E9D30CB7-5CB7-D512-EDF9-70B6C875054B}"/>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DDA2883-2CD7-E317-329C-D05F00E3158B}"/>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FD6897C-54CB-D2D8-2979-B13ADC4C71E3}"/>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5D77100-351D-DB81-A02B-897E71AC4527}"/>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EE53154-8CCE-C6DB-A302-6BE925B46FE8}"/>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9280D8B-F1D0-586A-2C6E-009B98538BE5}"/>
              </a:ext>
            </a:extLst>
          </p:cNvPr>
          <p:cNvPicPr>
            <a:picLocks noChangeAspect="1"/>
          </p:cNvPicPr>
          <p:nvPr/>
        </p:nvPicPr>
        <p:blipFill>
          <a:blip r:embed="rId5"/>
          <a:stretch>
            <a:fillRect/>
          </a:stretch>
        </p:blipFill>
        <p:spPr>
          <a:xfrm>
            <a:off x="7980960" y="5413329"/>
            <a:ext cx="4074750" cy="955140"/>
          </a:xfrm>
          <a:prstGeom prst="rect">
            <a:avLst/>
          </a:prstGeom>
        </p:spPr>
      </p:pic>
      <p:sp>
        <p:nvSpPr>
          <p:cNvPr id="10" name="TextBox 9">
            <a:extLst>
              <a:ext uri="{FF2B5EF4-FFF2-40B4-BE49-F238E27FC236}">
                <a16:creationId xmlns:a16="http://schemas.microsoft.com/office/drawing/2014/main" id="{6E03CD66-D429-EB5B-E547-665D1CC8F0DC}"/>
              </a:ext>
            </a:extLst>
          </p:cNvPr>
          <p:cNvSpPr txBox="1"/>
          <p:nvPr/>
        </p:nvSpPr>
        <p:spPr>
          <a:xfrm>
            <a:off x="708301" y="17696"/>
            <a:ext cx="8068268" cy="646331"/>
          </a:xfrm>
          <a:prstGeom prst="rect">
            <a:avLst/>
          </a:prstGeom>
          <a:noFill/>
        </p:spPr>
        <p:txBody>
          <a:bodyPr wrap="square">
            <a:spAutoFit/>
          </a:bodyPr>
          <a:lstStyle/>
          <a:p>
            <a:r>
              <a:rPr lang="en-GB" sz="3600" b="1" i="0" dirty="0">
                <a:effectLst/>
                <a:latin typeface="Poppins" panose="00000500000000000000" pitchFamily="2" charset="0"/>
                <a:cs typeface="Poppins" panose="00000500000000000000" pitchFamily="2" charset="0"/>
              </a:rPr>
              <a:t>Typology of Child Sexual Abuse</a:t>
            </a:r>
          </a:p>
        </p:txBody>
      </p:sp>
    </p:spTree>
    <p:extLst>
      <p:ext uri="{BB962C8B-B14F-4D97-AF65-F5344CB8AC3E}">
        <p14:creationId xmlns:p14="http://schemas.microsoft.com/office/powerpoint/2010/main" val="218999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2C483B-B823-04CA-F04C-CA22FC0FD2AD}"/>
              </a:ext>
            </a:extLst>
          </p:cNvPr>
          <p:cNvSpPr/>
          <p:nvPr/>
        </p:nvSpPr>
        <p:spPr>
          <a:xfrm>
            <a:off x="0" y="-10896"/>
            <a:ext cx="12191999" cy="7035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4E11AA58-77D9-5998-E40E-713DBA6EBA0C}"/>
              </a:ext>
            </a:extLst>
          </p:cNvPr>
          <p:cNvSpPr txBox="1"/>
          <p:nvPr/>
        </p:nvSpPr>
        <p:spPr>
          <a:xfrm>
            <a:off x="972655" y="1427745"/>
            <a:ext cx="10706391" cy="2554545"/>
          </a:xfrm>
          <a:prstGeom prst="rect">
            <a:avLst/>
          </a:prstGeom>
          <a:noFill/>
        </p:spPr>
        <p:txBody>
          <a:bodyPr wrap="square">
            <a:spAutoFit/>
          </a:bodyPr>
          <a:lstStyle/>
          <a:p>
            <a:pPr algn="l"/>
            <a:r>
              <a:rPr lang="en-GB" sz="2000" b="0" i="0" dirty="0">
                <a:effectLst/>
                <a:latin typeface="Poppins" panose="00000500000000000000" pitchFamily="2" charset="0"/>
                <a:cs typeface="Poppins" panose="00000500000000000000" pitchFamily="2" charset="0"/>
              </a:rPr>
              <a:t>Although children find it very difficult to tell us about the harm they are experiencing, they may show other emotional, behavioural and physical signs of their abuse. </a:t>
            </a:r>
          </a:p>
          <a:p>
            <a:pPr algn="l"/>
            <a:endParaRPr lang="en-GB" sz="2000" dirty="0">
              <a:latin typeface="Poppins" panose="00000500000000000000" pitchFamily="2" charset="0"/>
              <a:cs typeface="Poppins" panose="00000500000000000000" pitchFamily="2" charset="0"/>
            </a:endParaRPr>
          </a:p>
          <a:p>
            <a:pPr algn="l"/>
            <a:r>
              <a:rPr lang="en-GB" sz="2000" b="0" i="0" dirty="0">
                <a:effectLst/>
                <a:latin typeface="Poppins" panose="00000500000000000000" pitchFamily="2" charset="0"/>
                <a:cs typeface="Poppins" panose="00000500000000000000" pitchFamily="2" charset="0"/>
              </a:rPr>
              <a:t>It is vital that professionals have the knowledge, skills and confidence to recognise when children might be showing them that something is wrong, as well as the potential indicators of sexually abusive behaviour in those who may be abusing them. </a:t>
            </a:r>
          </a:p>
        </p:txBody>
      </p:sp>
      <p:sp>
        <p:nvSpPr>
          <p:cNvPr id="5" name="TextBox 4">
            <a:extLst>
              <a:ext uri="{FF2B5EF4-FFF2-40B4-BE49-F238E27FC236}">
                <a16:creationId xmlns:a16="http://schemas.microsoft.com/office/drawing/2014/main" id="{B9CAAE01-27ED-7567-97EE-7E4778D6A0D5}"/>
              </a:ext>
            </a:extLst>
          </p:cNvPr>
          <p:cNvSpPr txBox="1"/>
          <p:nvPr/>
        </p:nvSpPr>
        <p:spPr>
          <a:xfrm>
            <a:off x="815842" y="0"/>
            <a:ext cx="10819701" cy="923330"/>
          </a:xfrm>
          <a:prstGeom prst="rect">
            <a:avLst/>
          </a:prstGeom>
          <a:noFill/>
        </p:spPr>
        <p:txBody>
          <a:bodyPr wrap="square">
            <a:spAutoFit/>
          </a:bodyPr>
          <a:lstStyle/>
          <a:p>
            <a:r>
              <a:rPr lang="en-GB" sz="3600" b="1" dirty="0">
                <a:solidFill>
                  <a:srgbClr val="000000"/>
                </a:solidFill>
                <a:latin typeface="Poppins" panose="00000500000000000000" pitchFamily="2" charset="0"/>
                <a:cs typeface="Poppins" panose="00000500000000000000" pitchFamily="2" charset="0"/>
              </a:rPr>
              <a:t>Signs and Indicators</a:t>
            </a:r>
            <a:br>
              <a:rPr lang="en-GB" b="1" dirty="0">
                <a:solidFill>
                  <a:srgbClr val="000000"/>
                </a:solidFill>
                <a:latin typeface="Neue Helvetica W01"/>
              </a:rPr>
            </a:br>
            <a:endParaRPr lang="en-GB" dirty="0"/>
          </a:p>
        </p:txBody>
      </p:sp>
      <p:sp>
        <p:nvSpPr>
          <p:cNvPr id="2" name="Rectangle 1">
            <a:extLst>
              <a:ext uri="{FF2B5EF4-FFF2-40B4-BE49-F238E27FC236}">
                <a16:creationId xmlns:a16="http://schemas.microsoft.com/office/drawing/2014/main" id="{45FDAD86-4E32-CCBF-4A04-834BC5E6900D}"/>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68DB1B3-E77A-938B-B0D8-A28BCE42FA31}"/>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B088B21-5676-BCAE-01F3-CD3A10ECB8BB}"/>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BBCA05E-2E3D-1859-DAC7-AC33D7111FC8}"/>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70972A7-AF57-428E-98DF-F3151006A285}"/>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6E1D6DE7-BB5F-27F8-8D0C-A4D0E0A345F4}"/>
              </a:ext>
            </a:extLst>
          </p:cNvPr>
          <p:cNvPicPr>
            <a:picLocks noChangeAspect="1"/>
          </p:cNvPicPr>
          <p:nvPr/>
        </p:nvPicPr>
        <p:blipFill>
          <a:blip r:embed="rId2"/>
          <a:stretch>
            <a:fillRect/>
          </a:stretch>
        </p:blipFill>
        <p:spPr>
          <a:xfrm>
            <a:off x="7876185" y="5405835"/>
            <a:ext cx="4074750" cy="955140"/>
          </a:xfrm>
          <a:prstGeom prst="rect">
            <a:avLst/>
          </a:prstGeom>
        </p:spPr>
      </p:pic>
      <p:pic>
        <p:nvPicPr>
          <p:cNvPr id="11" name="Graphic 10" descr="Meeting outline">
            <a:extLst>
              <a:ext uri="{FF2B5EF4-FFF2-40B4-BE49-F238E27FC236}">
                <a16:creationId xmlns:a16="http://schemas.microsoft.com/office/drawing/2014/main" id="{C846D814-5CF9-69A0-4A0C-1820F01BF1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655" y="4421394"/>
            <a:ext cx="1673737" cy="1673737"/>
          </a:xfrm>
          <a:prstGeom prst="rect">
            <a:avLst/>
          </a:prstGeom>
        </p:spPr>
      </p:pic>
      <p:sp>
        <p:nvSpPr>
          <p:cNvPr id="13" name="TextBox 12">
            <a:extLst>
              <a:ext uri="{FF2B5EF4-FFF2-40B4-BE49-F238E27FC236}">
                <a16:creationId xmlns:a16="http://schemas.microsoft.com/office/drawing/2014/main" id="{B2B7E724-7020-16B3-9EA9-A9913FD4F1A3}"/>
              </a:ext>
            </a:extLst>
          </p:cNvPr>
          <p:cNvSpPr txBox="1"/>
          <p:nvPr/>
        </p:nvSpPr>
        <p:spPr>
          <a:xfrm>
            <a:off x="2745455" y="4935096"/>
            <a:ext cx="8076534" cy="646331"/>
          </a:xfrm>
          <a:prstGeom prst="rect">
            <a:avLst/>
          </a:prstGeom>
          <a:noFill/>
        </p:spPr>
        <p:txBody>
          <a:bodyPr wrap="square">
            <a:spAutoFit/>
          </a:bodyPr>
          <a:lstStyle/>
          <a:p>
            <a:pPr algn="l"/>
            <a:r>
              <a:rPr lang="en-GB" sz="1800" b="1" i="0" dirty="0">
                <a:effectLst/>
                <a:latin typeface="Poppins" panose="00000500000000000000" pitchFamily="2" charset="0"/>
                <a:cs typeface="Poppins" panose="00000500000000000000" pitchFamily="2" charset="0"/>
              </a:rPr>
              <a:t>TASK: As a group, generate a list of signs / indicators of Child Sexual Abuse f</a:t>
            </a:r>
            <a:r>
              <a:rPr lang="en-GB" sz="1800" b="1" dirty="0">
                <a:latin typeface="Poppins" panose="00000500000000000000" pitchFamily="2" charset="0"/>
                <a:cs typeface="Poppins" panose="00000500000000000000" pitchFamily="2" charset="0"/>
              </a:rPr>
              <a:t>rom the child</a:t>
            </a:r>
            <a:endParaRPr lang="en-GB" dirty="0">
              <a:solidFill>
                <a:srgbClr val="434343"/>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14860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0C3E2E-8E20-1C25-21F1-8B0B63B8FF0F}"/>
              </a:ext>
            </a:extLst>
          </p:cNvPr>
          <p:cNvSpPr/>
          <p:nvPr/>
        </p:nvSpPr>
        <p:spPr>
          <a:xfrm>
            <a:off x="0" y="-20421"/>
            <a:ext cx="12191999" cy="13824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592C8273-8FCA-D12E-45B5-74AD8BB2D7EB}"/>
              </a:ext>
            </a:extLst>
          </p:cNvPr>
          <p:cNvSpPr txBox="1"/>
          <p:nvPr/>
        </p:nvSpPr>
        <p:spPr>
          <a:xfrm>
            <a:off x="992705" y="164940"/>
            <a:ext cx="10819701" cy="1354217"/>
          </a:xfrm>
          <a:prstGeom prst="rect">
            <a:avLst/>
          </a:prstGeom>
          <a:noFill/>
        </p:spPr>
        <p:txBody>
          <a:bodyPr wrap="square">
            <a:spAutoFit/>
          </a:bodyPr>
          <a:lstStyle/>
          <a:p>
            <a:r>
              <a:rPr lang="en-GB" sz="3200" b="1" dirty="0">
                <a:solidFill>
                  <a:srgbClr val="000000"/>
                </a:solidFill>
                <a:latin typeface="Poppins" panose="00000500000000000000" pitchFamily="2" charset="0"/>
                <a:cs typeface="Poppins" panose="00000500000000000000" pitchFamily="2" charset="0"/>
              </a:rPr>
              <a:t>Signs and Indicators: A template for identifying and responding to concerns of child sexual abuse</a:t>
            </a:r>
            <a:br>
              <a:rPr lang="en-GB" b="1" dirty="0">
                <a:solidFill>
                  <a:srgbClr val="000000"/>
                </a:solidFill>
                <a:latin typeface="Neue Helvetica W01"/>
              </a:rPr>
            </a:br>
            <a:endParaRPr lang="en-GB" dirty="0"/>
          </a:p>
        </p:txBody>
      </p:sp>
      <p:sp>
        <p:nvSpPr>
          <p:cNvPr id="15" name="TextBox 14">
            <a:extLst>
              <a:ext uri="{FF2B5EF4-FFF2-40B4-BE49-F238E27FC236}">
                <a16:creationId xmlns:a16="http://schemas.microsoft.com/office/drawing/2014/main" id="{D3474B64-07C2-2359-E5F1-C8513A751120}"/>
              </a:ext>
            </a:extLst>
          </p:cNvPr>
          <p:cNvSpPr txBox="1"/>
          <p:nvPr/>
        </p:nvSpPr>
        <p:spPr>
          <a:xfrm>
            <a:off x="4463225" y="4604520"/>
            <a:ext cx="7339270" cy="1477328"/>
          </a:xfrm>
          <a:prstGeom prst="rect">
            <a:avLst/>
          </a:prstGeom>
          <a:noFill/>
        </p:spPr>
        <p:txBody>
          <a:bodyPr wrap="square">
            <a:spAutoFit/>
          </a:bodyPr>
          <a:lstStyle/>
          <a:p>
            <a:r>
              <a:rPr lang="en-GB" b="0" i="0" dirty="0">
                <a:effectLst/>
                <a:latin typeface="Poppins" panose="00000500000000000000" pitchFamily="2" charset="0"/>
                <a:cs typeface="Poppins" panose="00000500000000000000" pitchFamily="2" charset="0"/>
              </a:rPr>
              <a:t>The Centre of Expertise on Child Sexual Abuse has a Signs and Indicators Template to help professionals to gather the wider signs and indicators of sexual abuse and build a picture of their concerns.</a:t>
            </a:r>
            <a:r>
              <a:rPr lang="en-GB" dirty="0">
                <a:latin typeface="Poppins" panose="00000500000000000000" pitchFamily="2" charset="0"/>
                <a:cs typeface="Poppins" panose="00000500000000000000" pitchFamily="2" charset="0"/>
              </a:rPr>
              <a:t> Watch short </a:t>
            </a:r>
            <a:r>
              <a:rPr lang="en-GB" dirty="0">
                <a:latin typeface="Poppins" panose="00000500000000000000" pitchFamily="2" charset="0"/>
                <a:cs typeface="Poppins" panose="00000500000000000000" pitchFamily="2" charset="0"/>
                <a:hlinkClick r:id="rId2"/>
              </a:rPr>
              <a:t>video</a:t>
            </a:r>
            <a:endParaRPr lang="en-GB" dirty="0">
              <a:latin typeface="Poppins" panose="00000500000000000000" pitchFamily="2" charset="0"/>
              <a:cs typeface="Poppins" panose="00000500000000000000" pitchFamily="2" charset="0"/>
            </a:endParaRPr>
          </a:p>
          <a:p>
            <a:pPr algn="l"/>
            <a:endParaRPr lang="en-GB" b="0" i="0" dirty="0">
              <a:solidFill>
                <a:srgbClr val="434343"/>
              </a:solidFill>
              <a:effectLst/>
              <a:latin typeface="Neue Helvetica eText W01"/>
            </a:endParaRPr>
          </a:p>
        </p:txBody>
      </p:sp>
      <p:sp>
        <p:nvSpPr>
          <p:cNvPr id="2" name="Rectangle 1">
            <a:extLst>
              <a:ext uri="{FF2B5EF4-FFF2-40B4-BE49-F238E27FC236}">
                <a16:creationId xmlns:a16="http://schemas.microsoft.com/office/drawing/2014/main" id="{BCAC69CB-1328-4DE3-D7C5-1AD9D9E93A19}"/>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DB96F26-EEA2-6135-F1FD-BE48F025DA65}"/>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6607192-4770-9C28-EDE8-7EB958FEC1AA}"/>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08813B8-3465-0829-434F-6C5F660E3BD3}"/>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7B100CD-94DB-FA83-F959-FFE6E90FD98F}"/>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7023F00-3EBA-5104-30CD-6F2AF08F987F}"/>
              </a:ext>
            </a:extLst>
          </p:cNvPr>
          <p:cNvSpPr txBox="1"/>
          <p:nvPr/>
        </p:nvSpPr>
        <p:spPr>
          <a:xfrm>
            <a:off x="837991" y="1519157"/>
            <a:ext cx="11260506" cy="1015663"/>
          </a:xfrm>
          <a:prstGeom prst="rect">
            <a:avLst/>
          </a:prstGeom>
          <a:noFill/>
        </p:spPr>
        <p:txBody>
          <a:bodyPr wrap="square">
            <a:spAutoFit/>
          </a:bodyPr>
          <a:lstStyle/>
          <a:p>
            <a:pPr algn="l"/>
            <a:r>
              <a:rPr lang="en-GB" sz="2000" b="0" i="0" dirty="0">
                <a:effectLst/>
                <a:latin typeface="Poppins" panose="00000500000000000000" pitchFamily="2" charset="0"/>
                <a:cs typeface="Poppins" panose="00000500000000000000" pitchFamily="2" charset="0"/>
              </a:rPr>
              <a:t>There are some factors within the family or environment which can increase opportunities for abuse to occur, understanding what these are will enable us to reduce risks and build strengths when we are concerned. </a:t>
            </a:r>
          </a:p>
        </p:txBody>
      </p:sp>
      <p:sp>
        <p:nvSpPr>
          <p:cNvPr id="10" name="TextBox 9">
            <a:extLst>
              <a:ext uri="{FF2B5EF4-FFF2-40B4-BE49-F238E27FC236}">
                <a16:creationId xmlns:a16="http://schemas.microsoft.com/office/drawing/2014/main" id="{F017F1BE-623E-5F8D-8399-400EB49A538D}"/>
              </a:ext>
            </a:extLst>
          </p:cNvPr>
          <p:cNvSpPr txBox="1"/>
          <p:nvPr/>
        </p:nvSpPr>
        <p:spPr>
          <a:xfrm>
            <a:off x="2624167" y="3076367"/>
            <a:ext cx="9361890" cy="707886"/>
          </a:xfrm>
          <a:prstGeom prst="rect">
            <a:avLst/>
          </a:prstGeom>
          <a:noFill/>
        </p:spPr>
        <p:txBody>
          <a:bodyPr wrap="square">
            <a:spAutoFit/>
          </a:bodyPr>
          <a:lstStyle/>
          <a:p>
            <a:pPr algn="l"/>
            <a:r>
              <a:rPr lang="en-GB" sz="2000" b="1" i="0" dirty="0">
                <a:effectLst/>
                <a:latin typeface="Poppins" panose="00000500000000000000" pitchFamily="2" charset="0"/>
                <a:cs typeface="Poppins" panose="00000500000000000000" pitchFamily="2" charset="0"/>
              </a:rPr>
              <a:t>TASK: As a group, generate a list of signs / indicators of Child Sexual Abuse factors within the family and environment</a:t>
            </a:r>
          </a:p>
        </p:txBody>
      </p:sp>
      <p:pic>
        <p:nvPicPr>
          <p:cNvPr id="12" name="Graphic 11" descr="Meeting outline">
            <a:extLst>
              <a:ext uri="{FF2B5EF4-FFF2-40B4-BE49-F238E27FC236}">
                <a16:creationId xmlns:a16="http://schemas.microsoft.com/office/drawing/2014/main" id="{1763AE18-F412-9405-5E7F-50B968C757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990" y="2488187"/>
            <a:ext cx="1673737" cy="1673737"/>
          </a:xfrm>
          <a:prstGeom prst="rect">
            <a:avLst/>
          </a:prstGeom>
        </p:spPr>
      </p:pic>
      <p:pic>
        <p:nvPicPr>
          <p:cNvPr id="17" name="Picture 16">
            <a:hlinkClick r:id="rId2"/>
            <a:extLst>
              <a:ext uri="{FF2B5EF4-FFF2-40B4-BE49-F238E27FC236}">
                <a16:creationId xmlns:a16="http://schemas.microsoft.com/office/drawing/2014/main" id="{04D2981E-3612-48F9-5853-0C72DCE8FE07}"/>
              </a:ext>
            </a:extLst>
          </p:cNvPr>
          <p:cNvPicPr>
            <a:picLocks noChangeAspect="1"/>
          </p:cNvPicPr>
          <p:nvPr/>
        </p:nvPicPr>
        <p:blipFill>
          <a:blip r:embed="rId5"/>
          <a:stretch>
            <a:fillRect/>
          </a:stretch>
        </p:blipFill>
        <p:spPr>
          <a:xfrm>
            <a:off x="969311" y="4604520"/>
            <a:ext cx="3309712" cy="1306186"/>
          </a:xfrm>
          <a:prstGeom prst="rect">
            <a:avLst/>
          </a:prstGeom>
        </p:spPr>
      </p:pic>
    </p:spTree>
    <p:extLst>
      <p:ext uri="{BB962C8B-B14F-4D97-AF65-F5344CB8AC3E}">
        <p14:creationId xmlns:p14="http://schemas.microsoft.com/office/powerpoint/2010/main" val="385847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E8DED11B-E5DE-E066-70CF-846048F78CCF}"/>
              </a:ext>
            </a:extLst>
          </p:cNvPr>
          <p:cNvSpPr/>
          <p:nvPr/>
        </p:nvSpPr>
        <p:spPr>
          <a:xfrm>
            <a:off x="840859" y="3583958"/>
            <a:ext cx="11013641" cy="1840548"/>
          </a:xfrm>
          <a:prstGeom prst="roundRect">
            <a:avLst/>
          </a:prstGeom>
          <a:solidFill>
            <a:srgbClr val="33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47FC327-D98B-179C-9603-BD85CE43F13C}"/>
              </a:ext>
            </a:extLst>
          </p:cNvPr>
          <p:cNvSpPr/>
          <p:nvPr/>
        </p:nvSpPr>
        <p:spPr>
          <a:xfrm>
            <a:off x="0" y="-20421"/>
            <a:ext cx="12191999" cy="13824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592C8273-8FCA-D12E-45B5-74AD8BB2D7EB}"/>
              </a:ext>
            </a:extLst>
          </p:cNvPr>
          <p:cNvSpPr txBox="1"/>
          <p:nvPr/>
        </p:nvSpPr>
        <p:spPr>
          <a:xfrm>
            <a:off x="840861" y="141075"/>
            <a:ext cx="10819701" cy="1354217"/>
          </a:xfrm>
          <a:prstGeom prst="rect">
            <a:avLst/>
          </a:prstGeom>
          <a:noFill/>
        </p:spPr>
        <p:txBody>
          <a:bodyPr wrap="square">
            <a:spAutoFit/>
          </a:bodyPr>
          <a:lstStyle/>
          <a:p>
            <a:r>
              <a:rPr lang="en-GB" sz="3200" b="1" dirty="0">
                <a:solidFill>
                  <a:srgbClr val="000000"/>
                </a:solidFill>
                <a:latin typeface="Poppins" panose="00000500000000000000" pitchFamily="2" charset="0"/>
                <a:cs typeface="Poppins" panose="00000500000000000000" pitchFamily="2" charset="0"/>
              </a:rPr>
              <a:t>Signs and Indicator: A template for identifying and responding to concerns of child sexual abuse</a:t>
            </a:r>
            <a:br>
              <a:rPr lang="en-GB" b="1" dirty="0">
                <a:solidFill>
                  <a:srgbClr val="000000"/>
                </a:solidFill>
                <a:latin typeface="Neue Helvetica W01"/>
              </a:rPr>
            </a:br>
            <a:endParaRPr lang="en-GB" dirty="0"/>
          </a:p>
        </p:txBody>
      </p:sp>
      <p:sp>
        <p:nvSpPr>
          <p:cNvPr id="2" name="Rectangle 1">
            <a:extLst>
              <a:ext uri="{FF2B5EF4-FFF2-40B4-BE49-F238E27FC236}">
                <a16:creationId xmlns:a16="http://schemas.microsoft.com/office/drawing/2014/main" id="{BCAC69CB-1328-4DE3-D7C5-1AD9D9E93A19}"/>
              </a:ext>
            </a:extLst>
          </p:cNvPr>
          <p:cNvSpPr/>
          <p:nvPr/>
        </p:nvSpPr>
        <p:spPr>
          <a:xfrm rot="5400000">
            <a:off x="6067674" y="391845"/>
            <a:ext cx="56654" cy="1219200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DB96F26-EEA2-6135-F1FD-BE48F025DA65}"/>
              </a:ext>
            </a:extLst>
          </p:cNvPr>
          <p:cNvSpPr/>
          <p:nvPr/>
        </p:nvSpPr>
        <p:spPr>
          <a:xfrm>
            <a:off x="337498" y="0"/>
            <a:ext cx="12377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6607192-4770-9C28-EDE8-7EB958FEC1AA}"/>
              </a:ext>
            </a:extLst>
          </p:cNvPr>
          <p:cNvSpPr/>
          <p:nvPr/>
        </p:nvSpPr>
        <p:spPr>
          <a:xfrm rot="5400000">
            <a:off x="5974357" y="640358"/>
            <a:ext cx="243282" cy="121920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08813B8-3465-0829-434F-6C5F660E3BD3}"/>
              </a:ext>
            </a:extLst>
          </p:cNvPr>
          <p:cNvSpPr/>
          <p:nvPr/>
        </p:nvSpPr>
        <p:spPr>
          <a:xfrm>
            <a:off x="556457" y="0"/>
            <a:ext cx="56655"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7B100CD-94DB-FA83-F959-FFE6E90FD98F}"/>
              </a:ext>
            </a:extLst>
          </p:cNvPr>
          <p:cNvSpPr/>
          <p:nvPr/>
        </p:nvSpPr>
        <p:spPr>
          <a:xfrm>
            <a:off x="-3" y="0"/>
            <a:ext cx="243281"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84477FB-EE3F-F77B-79E8-8460A06B6E32}"/>
              </a:ext>
            </a:extLst>
          </p:cNvPr>
          <p:cNvPicPr>
            <a:picLocks noChangeAspect="1"/>
          </p:cNvPicPr>
          <p:nvPr/>
        </p:nvPicPr>
        <p:blipFill>
          <a:blip r:embed="rId2"/>
          <a:stretch>
            <a:fillRect/>
          </a:stretch>
        </p:blipFill>
        <p:spPr>
          <a:xfrm>
            <a:off x="8000010" y="5504379"/>
            <a:ext cx="4074750" cy="955140"/>
          </a:xfrm>
          <a:prstGeom prst="rect">
            <a:avLst/>
          </a:prstGeom>
        </p:spPr>
      </p:pic>
      <p:sp>
        <p:nvSpPr>
          <p:cNvPr id="13" name="Rectangle: Rounded Corners 12">
            <a:extLst>
              <a:ext uri="{FF2B5EF4-FFF2-40B4-BE49-F238E27FC236}">
                <a16:creationId xmlns:a16="http://schemas.microsoft.com/office/drawing/2014/main" id="{423A6A21-3488-C8E9-80DF-EDD727C30BA8}"/>
              </a:ext>
            </a:extLst>
          </p:cNvPr>
          <p:cNvSpPr/>
          <p:nvPr/>
        </p:nvSpPr>
        <p:spPr>
          <a:xfrm>
            <a:off x="872300" y="1773753"/>
            <a:ext cx="5255139" cy="1252914"/>
          </a:xfrm>
          <a:prstGeom prst="roundRect">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latin typeface="Poppins" panose="00000500000000000000" pitchFamily="2" charset="0"/>
                <a:cs typeface="Poppins" panose="00000500000000000000" pitchFamily="2" charset="0"/>
              </a:rPr>
              <a:t>1 in 3 </a:t>
            </a:r>
            <a:r>
              <a:rPr lang="en-GB" sz="2400" b="0" i="0" dirty="0">
                <a:effectLst/>
                <a:latin typeface="Poppins" panose="00000500000000000000" pitchFamily="2" charset="0"/>
                <a:cs typeface="Poppins" panose="00000500000000000000" pitchFamily="2" charset="0"/>
              </a:rPr>
              <a:t>children  sexually abused by an adult told anyone</a:t>
            </a:r>
            <a:endParaRPr lang="en-GB" sz="2400" dirty="0">
              <a:latin typeface="Poppins" panose="00000500000000000000" pitchFamily="2" charset="0"/>
              <a:cs typeface="Poppins" panose="00000500000000000000" pitchFamily="2" charset="0"/>
            </a:endParaRPr>
          </a:p>
        </p:txBody>
      </p:sp>
      <p:sp>
        <p:nvSpPr>
          <p:cNvPr id="14" name="Rectangle: Rounded Corners 13">
            <a:extLst>
              <a:ext uri="{FF2B5EF4-FFF2-40B4-BE49-F238E27FC236}">
                <a16:creationId xmlns:a16="http://schemas.microsoft.com/office/drawing/2014/main" id="{54A4E228-84A2-3F63-77AB-1217D9D7ABD8}"/>
              </a:ext>
            </a:extLst>
          </p:cNvPr>
          <p:cNvSpPr/>
          <p:nvPr/>
        </p:nvSpPr>
        <p:spPr>
          <a:xfrm>
            <a:off x="6279283" y="1773753"/>
            <a:ext cx="5575217" cy="1229155"/>
          </a:xfrm>
          <a:prstGeom prst="roundRect">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latin typeface="Poppins" panose="00000500000000000000" pitchFamily="2" charset="0"/>
                <a:cs typeface="Poppins" panose="00000500000000000000" pitchFamily="2" charset="0"/>
              </a:rPr>
              <a:t>5 in 6 </a:t>
            </a:r>
            <a:r>
              <a:rPr lang="en-GB" sz="2400" b="0" i="0" dirty="0">
                <a:effectLst/>
                <a:latin typeface="Poppins" panose="00000500000000000000" pitchFamily="2" charset="0"/>
                <a:cs typeface="Poppins" panose="00000500000000000000" pitchFamily="2" charset="0"/>
              </a:rPr>
              <a:t>children sexually abused by another child adult told anyone</a:t>
            </a:r>
            <a:endParaRPr lang="en-GB" sz="2400" dirty="0">
              <a:latin typeface="Poppins" panose="00000500000000000000" pitchFamily="2" charset="0"/>
              <a:cs typeface="Poppins" panose="00000500000000000000" pitchFamily="2" charset="0"/>
            </a:endParaRPr>
          </a:p>
        </p:txBody>
      </p:sp>
      <p:sp>
        <p:nvSpPr>
          <p:cNvPr id="26" name="TextBox 25">
            <a:extLst>
              <a:ext uri="{FF2B5EF4-FFF2-40B4-BE49-F238E27FC236}">
                <a16:creationId xmlns:a16="http://schemas.microsoft.com/office/drawing/2014/main" id="{5485EAAD-1AA8-58D2-03C5-52034203255B}"/>
              </a:ext>
            </a:extLst>
          </p:cNvPr>
          <p:cNvSpPr txBox="1"/>
          <p:nvPr/>
        </p:nvSpPr>
        <p:spPr>
          <a:xfrm>
            <a:off x="1306680" y="3816313"/>
            <a:ext cx="10191750" cy="1384995"/>
          </a:xfrm>
          <a:prstGeom prst="rect">
            <a:avLst/>
          </a:prstGeom>
          <a:noFill/>
        </p:spPr>
        <p:txBody>
          <a:bodyPr wrap="square" rtlCol="0">
            <a:spAutoFit/>
          </a:bodyPr>
          <a:lstStyle/>
          <a:p>
            <a:r>
              <a:rPr lang="en-GB" altLang="en-US" sz="2800" i="1" dirty="0">
                <a:solidFill>
                  <a:schemeClr val="bg1"/>
                </a:solidFill>
                <a:latin typeface="Poppins" panose="00000500000000000000" pitchFamily="2" charset="0"/>
                <a:ea typeface="Calibri" panose="020F0502020204030204" pitchFamily="34" charset="0"/>
                <a:cs typeface="Poppins" panose="00000500000000000000" pitchFamily="2" charset="0"/>
              </a:rPr>
              <a:t>I</a:t>
            </a:r>
            <a:r>
              <a:rPr kumimoji="0" lang="en-GB" altLang="en-US" sz="2800" b="0" i="1" u="none" strike="noStrike" cap="none" normalizeH="0" baseline="0" dirty="0">
                <a:ln>
                  <a:noFill/>
                </a:ln>
                <a:solidFill>
                  <a:schemeClr val="bg1"/>
                </a:solidFill>
                <a:effectLst/>
                <a:latin typeface="Poppins" panose="00000500000000000000" pitchFamily="2" charset="0"/>
                <a:ea typeface="Calibri" panose="020F0502020204030204" pitchFamily="34" charset="0"/>
                <a:cs typeface="Poppins" panose="00000500000000000000" pitchFamily="2" charset="0"/>
              </a:rPr>
              <a:t>t simply isn’t likely that a child will feel able to tell professionals directly what is happening or sometimes</a:t>
            </a:r>
            <a:r>
              <a:rPr kumimoji="0" lang="en-GB" altLang="en-US" sz="2800" b="0" i="1" u="sng" strike="noStrike" cap="none" normalizeH="0" baseline="0" dirty="0">
                <a:ln>
                  <a:noFill/>
                </a:ln>
                <a:solidFill>
                  <a:schemeClr val="bg1"/>
                </a:solidFill>
                <a:effectLst/>
                <a:latin typeface="Poppins" panose="00000500000000000000" pitchFamily="2" charset="0"/>
                <a:ea typeface="Calibri" panose="020F0502020204030204" pitchFamily="34" charset="0"/>
                <a:cs typeface="Poppins" panose="00000500000000000000" pitchFamily="2" charset="0"/>
              </a:rPr>
              <a:t> </a:t>
            </a:r>
            <a:r>
              <a:rPr kumimoji="0" lang="en-GB" altLang="en-US" sz="2800" b="0" i="1" u="none" strike="noStrike" cap="none" normalizeH="0" baseline="0" dirty="0">
                <a:ln>
                  <a:noFill/>
                </a:ln>
                <a:solidFill>
                  <a:schemeClr val="bg1"/>
                </a:solidFill>
                <a:effectLst/>
                <a:latin typeface="Poppins" panose="00000500000000000000" pitchFamily="2" charset="0"/>
                <a:ea typeface="Calibri" panose="020F0502020204030204" pitchFamily="34" charset="0"/>
                <a:cs typeface="Poppins" panose="00000500000000000000" pitchFamily="2" charset="0"/>
              </a:rPr>
              <a:t>recognise that what is happening to them is abuse.</a:t>
            </a:r>
            <a:endParaRPr lang="en-GB" sz="2800" i="1"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39933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1133</Words>
  <Application>Microsoft Office PowerPoint</Application>
  <PresentationFormat>Widescreen</PresentationFormat>
  <Paragraphs>101</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Neue Helvetica eText W01</vt:lpstr>
      <vt:lpstr>Neue Helvetica W01</vt:lpstr>
      <vt:lpstr>Poppins</vt:lpstr>
      <vt:lpstr>Wingdings</vt:lpstr>
      <vt:lpstr>Office Theme</vt:lpstr>
      <vt:lpstr>Session 1</vt:lpstr>
      <vt:lpstr>PowerPoint Presentation</vt:lpstr>
      <vt:lpstr>Session 1</vt:lpstr>
      <vt:lpstr>Session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Isle of Wight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dc:title>
  <dc:creator>Diamond, Kelly</dc:creator>
  <cp:lastModifiedBy>McCue, Susan</cp:lastModifiedBy>
  <cp:revision>61</cp:revision>
  <dcterms:created xsi:type="dcterms:W3CDTF">2023-10-12T15:36:19Z</dcterms:created>
  <dcterms:modified xsi:type="dcterms:W3CDTF">2024-05-03T09:55:49Z</dcterms:modified>
</cp:coreProperties>
</file>