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49"/>
  </p:notesMasterIdLst>
  <p:sldIdLst>
    <p:sldId id="327" r:id="rId7"/>
    <p:sldId id="437" r:id="rId8"/>
    <p:sldId id="324" r:id="rId9"/>
    <p:sldId id="328" r:id="rId10"/>
    <p:sldId id="329" r:id="rId11"/>
    <p:sldId id="365" r:id="rId12"/>
    <p:sldId id="362" r:id="rId13"/>
    <p:sldId id="364" r:id="rId14"/>
    <p:sldId id="438" r:id="rId15"/>
    <p:sldId id="439" r:id="rId16"/>
    <p:sldId id="330" r:id="rId17"/>
    <p:sldId id="346" r:id="rId18"/>
    <p:sldId id="431" r:id="rId19"/>
    <p:sldId id="355" r:id="rId20"/>
    <p:sldId id="432" r:id="rId21"/>
    <p:sldId id="433" r:id="rId22"/>
    <p:sldId id="358" r:id="rId23"/>
    <p:sldId id="434" r:id="rId24"/>
    <p:sldId id="359" r:id="rId25"/>
    <p:sldId id="435" r:id="rId26"/>
    <p:sldId id="440" r:id="rId27"/>
    <p:sldId id="441" r:id="rId28"/>
    <p:sldId id="442" r:id="rId29"/>
    <p:sldId id="339" r:id="rId30"/>
    <p:sldId id="436" r:id="rId31"/>
    <p:sldId id="445" r:id="rId32"/>
    <p:sldId id="447" r:id="rId33"/>
    <p:sldId id="448" r:id="rId34"/>
    <p:sldId id="449" r:id="rId35"/>
    <p:sldId id="263" r:id="rId36"/>
    <p:sldId id="259" r:id="rId37"/>
    <p:sldId id="262" r:id="rId38"/>
    <p:sldId id="264" r:id="rId39"/>
    <p:sldId id="443" r:id="rId40"/>
    <p:sldId id="444" r:id="rId41"/>
    <p:sldId id="351" r:id="rId42"/>
    <p:sldId id="348" r:id="rId43"/>
    <p:sldId id="361" r:id="rId44"/>
    <p:sldId id="370" r:id="rId45"/>
    <p:sldId id="384" r:id="rId46"/>
    <p:sldId id="386" r:id="rId47"/>
    <p:sldId id="34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9" d="100"/>
          <a:sy n="119" d="100"/>
        </p:scale>
        <p:origin x="619"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0E68B-8D6D-4E4C-8109-2A631FB0C3C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751816F-5138-4677-97A6-4BB88B8A3132}">
      <dgm:prSet/>
      <dgm:spPr/>
      <dgm:t>
        <a:bodyPr/>
        <a:lstStyle/>
        <a:p>
          <a:r>
            <a:rPr lang="en-GB" dirty="0"/>
            <a:t>Since April 2016 13 babies have died in Hampshire where unsafe safe sleep was a presenting factor.</a:t>
          </a:r>
          <a:endParaRPr lang="en-US" dirty="0"/>
        </a:p>
      </dgm:t>
    </dgm:pt>
    <dgm:pt modelId="{E5CDFB24-3B88-415C-8DAB-BF25EE8C1A5D}" type="parTrans" cxnId="{ADC73E0C-D237-4097-9103-480994AF1077}">
      <dgm:prSet/>
      <dgm:spPr/>
      <dgm:t>
        <a:bodyPr/>
        <a:lstStyle/>
        <a:p>
          <a:endParaRPr lang="en-US"/>
        </a:p>
      </dgm:t>
    </dgm:pt>
    <dgm:pt modelId="{C1A85856-67F0-4F8D-8C8A-40EF1A6D8950}" type="sibTrans" cxnId="{ADC73E0C-D237-4097-9103-480994AF1077}">
      <dgm:prSet/>
      <dgm:spPr/>
      <dgm:t>
        <a:bodyPr/>
        <a:lstStyle/>
        <a:p>
          <a:endParaRPr lang="en-US"/>
        </a:p>
      </dgm:t>
    </dgm:pt>
    <dgm:pt modelId="{30AE253C-2538-4D1E-88FB-23A7E5329F38}">
      <dgm:prSet/>
      <dgm:spPr/>
      <dgm:t>
        <a:bodyPr/>
        <a:lstStyle/>
        <a:p>
          <a:r>
            <a:rPr lang="en-GB"/>
            <a:t>A survey of professionals highlighted the need for consistent messages to be shared with parents/ carers by multiple agencies at stages throughout pregnancy and post birth.</a:t>
          </a:r>
          <a:endParaRPr lang="en-US"/>
        </a:p>
      </dgm:t>
    </dgm:pt>
    <dgm:pt modelId="{B1FA50C8-966C-4FA7-9874-202B18235911}" type="parTrans" cxnId="{13FD6687-3D92-4F24-8FF3-7DACF3B63B38}">
      <dgm:prSet/>
      <dgm:spPr/>
      <dgm:t>
        <a:bodyPr/>
        <a:lstStyle/>
        <a:p>
          <a:endParaRPr lang="en-US"/>
        </a:p>
      </dgm:t>
    </dgm:pt>
    <dgm:pt modelId="{152422F2-BFC2-4085-B31C-37972F020CA0}" type="sibTrans" cxnId="{13FD6687-3D92-4F24-8FF3-7DACF3B63B38}">
      <dgm:prSet/>
      <dgm:spPr/>
      <dgm:t>
        <a:bodyPr/>
        <a:lstStyle/>
        <a:p>
          <a:endParaRPr lang="en-US"/>
        </a:p>
      </dgm:t>
    </dgm:pt>
    <dgm:pt modelId="{4F79395F-DBB7-450D-9FE5-2E8C7FC3B0F9}">
      <dgm:prSet/>
      <dgm:spPr/>
      <dgm:t>
        <a:bodyPr/>
        <a:lstStyle/>
        <a:p>
          <a:r>
            <a:rPr lang="en-GB"/>
            <a:t>The need for clarity relating to the criminal offence of overlaying.</a:t>
          </a:r>
          <a:endParaRPr lang="en-US"/>
        </a:p>
      </dgm:t>
    </dgm:pt>
    <dgm:pt modelId="{36DEAC0C-4CB1-4B39-A870-9A5DF6AD2CED}" type="parTrans" cxnId="{5A749486-962B-40F7-96DB-5DBA08114D0E}">
      <dgm:prSet/>
      <dgm:spPr/>
      <dgm:t>
        <a:bodyPr/>
        <a:lstStyle/>
        <a:p>
          <a:endParaRPr lang="en-US"/>
        </a:p>
      </dgm:t>
    </dgm:pt>
    <dgm:pt modelId="{068C0F26-7997-4238-9CA6-94EED80BA57D}" type="sibTrans" cxnId="{5A749486-962B-40F7-96DB-5DBA08114D0E}">
      <dgm:prSet/>
      <dgm:spPr/>
      <dgm:t>
        <a:bodyPr/>
        <a:lstStyle/>
        <a:p>
          <a:endParaRPr lang="en-US"/>
        </a:p>
      </dgm:t>
    </dgm:pt>
    <dgm:pt modelId="{960D33F2-9495-400B-8899-A403D2AE4612}">
      <dgm:prSet/>
      <dgm:spPr/>
      <dgm:t>
        <a:bodyPr/>
        <a:lstStyle/>
        <a:p>
          <a:r>
            <a:rPr lang="en-GB"/>
            <a:t>To bring messages regarding safe sleep together in one accessible leaflet.</a:t>
          </a:r>
          <a:endParaRPr lang="en-US"/>
        </a:p>
      </dgm:t>
    </dgm:pt>
    <dgm:pt modelId="{9D902C47-0E43-4F3D-A2C3-152D7246BEF4}" type="parTrans" cxnId="{E24495FE-B361-4BEB-AE0E-0954DB8DDA47}">
      <dgm:prSet/>
      <dgm:spPr/>
      <dgm:t>
        <a:bodyPr/>
        <a:lstStyle/>
        <a:p>
          <a:endParaRPr lang="en-US"/>
        </a:p>
      </dgm:t>
    </dgm:pt>
    <dgm:pt modelId="{20BD32EB-4A7E-4904-808F-9A74CB2CA506}" type="sibTrans" cxnId="{E24495FE-B361-4BEB-AE0E-0954DB8DDA47}">
      <dgm:prSet/>
      <dgm:spPr/>
      <dgm:t>
        <a:bodyPr/>
        <a:lstStyle/>
        <a:p>
          <a:endParaRPr lang="en-US"/>
        </a:p>
      </dgm:t>
    </dgm:pt>
    <dgm:pt modelId="{4EEF37B1-DA4D-4FD0-845B-CDD2A888D466}" type="pres">
      <dgm:prSet presAssocID="{63D0E68B-8D6D-4E4C-8109-2A631FB0C3C2}" presName="root" presStyleCnt="0">
        <dgm:presLayoutVars>
          <dgm:dir/>
          <dgm:resizeHandles val="exact"/>
        </dgm:presLayoutVars>
      </dgm:prSet>
      <dgm:spPr/>
    </dgm:pt>
    <dgm:pt modelId="{496A18D0-A479-4DF3-9B14-2FB3DAD95737}" type="pres">
      <dgm:prSet presAssocID="{3751816F-5138-4677-97A6-4BB88B8A3132}" presName="compNode" presStyleCnt="0"/>
      <dgm:spPr/>
    </dgm:pt>
    <dgm:pt modelId="{9A28EE53-B62A-4E1B-B183-A2D2876350B9}" type="pres">
      <dgm:prSet presAssocID="{3751816F-5138-4677-97A6-4BB88B8A3132}" presName="bgRect" presStyleLbl="bgShp" presStyleIdx="0" presStyleCnt="4"/>
      <dgm:spPr/>
    </dgm:pt>
    <dgm:pt modelId="{26D67128-114D-44AF-908C-CE71FCA10703}" type="pres">
      <dgm:prSet presAssocID="{3751816F-5138-4677-97A6-4BB88B8A313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ib"/>
        </a:ext>
      </dgm:extLst>
    </dgm:pt>
    <dgm:pt modelId="{93C216A0-1497-4C36-87FD-60BBF7747E88}" type="pres">
      <dgm:prSet presAssocID="{3751816F-5138-4677-97A6-4BB88B8A3132}" presName="spaceRect" presStyleCnt="0"/>
      <dgm:spPr/>
    </dgm:pt>
    <dgm:pt modelId="{5CC15033-C00F-4154-B175-A0EE0DA5BFB1}" type="pres">
      <dgm:prSet presAssocID="{3751816F-5138-4677-97A6-4BB88B8A3132}" presName="parTx" presStyleLbl="revTx" presStyleIdx="0" presStyleCnt="4">
        <dgm:presLayoutVars>
          <dgm:chMax val="0"/>
          <dgm:chPref val="0"/>
        </dgm:presLayoutVars>
      </dgm:prSet>
      <dgm:spPr/>
    </dgm:pt>
    <dgm:pt modelId="{D286CE42-4D21-4F22-8E8F-8DCDD4416B67}" type="pres">
      <dgm:prSet presAssocID="{C1A85856-67F0-4F8D-8C8A-40EF1A6D8950}" presName="sibTrans" presStyleCnt="0"/>
      <dgm:spPr/>
    </dgm:pt>
    <dgm:pt modelId="{56D1CB7A-01B3-4803-B362-845A059407AC}" type="pres">
      <dgm:prSet presAssocID="{30AE253C-2538-4D1E-88FB-23A7E5329F38}" presName="compNode" presStyleCnt="0"/>
      <dgm:spPr/>
    </dgm:pt>
    <dgm:pt modelId="{B96E9540-4983-48E6-B4FF-3FA256CA934C}" type="pres">
      <dgm:prSet presAssocID="{30AE253C-2538-4D1E-88FB-23A7E5329F38}" presName="bgRect" presStyleLbl="bgShp" presStyleIdx="1" presStyleCnt="4"/>
      <dgm:spPr/>
    </dgm:pt>
    <dgm:pt modelId="{6F2C0ED3-FF27-46D7-9183-D5F460E1121E}" type="pres">
      <dgm:prSet presAssocID="{30AE253C-2538-4D1E-88FB-23A7E5329F38}"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fluencer"/>
        </a:ext>
      </dgm:extLst>
    </dgm:pt>
    <dgm:pt modelId="{65085AD4-60E3-47F7-B932-A8D341AB2278}" type="pres">
      <dgm:prSet presAssocID="{30AE253C-2538-4D1E-88FB-23A7E5329F38}" presName="spaceRect" presStyleCnt="0"/>
      <dgm:spPr/>
    </dgm:pt>
    <dgm:pt modelId="{9A452CB4-5CA7-4E22-8F5B-9E034E4E0373}" type="pres">
      <dgm:prSet presAssocID="{30AE253C-2538-4D1E-88FB-23A7E5329F38}" presName="parTx" presStyleLbl="revTx" presStyleIdx="1" presStyleCnt="4">
        <dgm:presLayoutVars>
          <dgm:chMax val="0"/>
          <dgm:chPref val="0"/>
        </dgm:presLayoutVars>
      </dgm:prSet>
      <dgm:spPr/>
    </dgm:pt>
    <dgm:pt modelId="{5DD1D527-3B81-4570-A365-68CBF5A6F49A}" type="pres">
      <dgm:prSet presAssocID="{152422F2-BFC2-4085-B31C-37972F020CA0}" presName="sibTrans" presStyleCnt="0"/>
      <dgm:spPr/>
    </dgm:pt>
    <dgm:pt modelId="{7B541A2E-4FFC-4F6C-A438-8E0DED8B5B9D}" type="pres">
      <dgm:prSet presAssocID="{4F79395F-DBB7-450D-9FE5-2E8C7FC3B0F9}" presName="compNode" presStyleCnt="0"/>
      <dgm:spPr/>
    </dgm:pt>
    <dgm:pt modelId="{D4A87F17-BB46-4206-A5CD-045E10882B45}" type="pres">
      <dgm:prSet presAssocID="{4F79395F-DBB7-450D-9FE5-2E8C7FC3B0F9}" presName="bgRect" presStyleLbl="bgShp" presStyleIdx="2" presStyleCnt="4"/>
      <dgm:spPr/>
    </dgm:pt>
    <dgm:pt modelId="{6D4955A3-3047-4857-94F1-0901E3DFB01E}" type="pres">
      <dgm:prSet presAssocID="{4F79395F-DBB7-450D-9FE5-2E8C7FC3B0F9}"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03EB9F43-536D-4013-84E8-F37D446510DA}" type="pres">
      <dgm:prSet presAssocID="{4F79395F-DBB7-450D-9FE5-2E8C7FC3B0F9}" presName="spaceRect" presStyleCnt="0"/>
      <dgm:spPr/>
    </dgm:pt>
    <dgm:pt modelId="{078A2053-7D88-416E-A309-C0C321520E02}" type="pres">
      <dgm:prSet presAssocID="{4F79395F-DBB7-450D-9FE5-2E8C7FC3B0F9}" presName="parTx" presStyleLbl="revTx" presStyleIdx="2" presStyleCnt="4">
        <dgm:presLayoutVars>
          <dgm:chMax val="0"/>
          <dgm:chPref val="0"/>
        </dgm:presLayoutVars>
      </dgm:prSet>
      <dgm:spPr/>
    </dgm:pt>
    <dgm:pt modelId="{6D2DED46-9F4E-4B7D-9C71-4D16A5002335}" type="pres">
      <dgm:prSet presAssocID="{068C0F26-7997-4238-9CA6-94EED80BA57D}" presName="sibTrans" presStyleCnt="0"/>
      <dgm:spPr/>
    </dgm:pt>
    <dgm:pt modelId="{A438C038-5192-43BB-A03B-E2633C4FE87E}" type="pres">
      <dgm:prSet presAssocID="{960D33F2-9495-400B-8899-A403D2AE4612}" presName="compNode" presStyleCnt="0"/>
      <dgm:spPr/>
    </dgm:pt>
    <dgm:pt modelId="{C3876E87-F72A-456D-90BD-71B54770D5BF}" type="pres">
      <dgm:prSet presAssocID="{960D33F2-9495-400B-8899-A403D2AE4612}" presName="bgRect" presStyleLbl="bgShp" presStyleIdx="3" presStyleCnt="4"/>
      <dgm:spPr/>
    </dgm:pt>
    <dgm:pt modelId="{AE556E31-ACBA-428A-883B-69406BEEF9D1}" type="pres">
      <dgm:prSet presAssocID="{960D33F2-9495-400B-8899-A403D2AE4612}"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9520C67C-4EB3-4947-A418-9B6B6DEC026F}" type="pres">
      <dgm:prSet presAssocID="{960D33F2-9495-400B-8899-A403D2AE4612}" presName="spaceRect" presStyleCnt="0"/>
      <dgm:spPr/>
    </dgm:pt>
    <dgm:pt modelId="{C48D9FF8-D919-4A51-94AE-A8B8DEC8EE51}" type="pres">
      <dgm:prSet presAssocID="{960D33F2-9495-400B-8899-A403D2AE4612}" presName="parTx" presStyleLbl="revTx" presStyleIdx="3" presStyleCnt="4">
        <dgm:presLayoutVars>
          <dgm:chMax val="0"/>
          <dgm:chPref val="0"/>
        </dgm:presLayoutVars>
      </dgm:prSet>
      <dgm:spPr/>
    </dgm:pt>
  </dgm:ptLst>
  <dgm:cxnLst>
    <dgm:cxn modelId="{ADC73E0C-D237-4097-9103-480994AF1077}" srcId="{63D0E68B-8D6D-4E4C-8109-2A631FB0C3C2}" destId="{3751816F-5138-4677-97A6-4BB88B8A3132}" srcOrd="0" destOrd="0" parTransId="{E5CDFB24-3B88-415C-8DAB-BF25EE8C1A5D}" sibTransId="{C1A85856-67F0-4F8D-8C8A-40EF1A6D8950}"/>
    <dgm:cxn modelId="{BECA3B28-A16F-43D0-B84A-A1CE6B217E6E}" type="presOf" srcId="{3751816F-5138-4677-97A6-4BB88B8A3132}" destId="{5CC15033-C00F-4154-B175-A0EE0DA5BFB1}" srcOrd="0" destOrd="0" presId="urn:microsoft.com/office/officeart/2018/2/layout/IconVerticalSolidList"/>
    <dgm:cxn modelId="{F7D5984D-AD0B-447D-A1D2-AB95E9CD4826}" type="presOf" srcId="{63D0E68B-8D6D-4E4C-8109-2A631FB0C3C2}" destId="{4EEF37B1-DA4D-4FD0-845B-CDD2A888D466}" srcOrd="0" destOrd="0" presId="urn:microsoft.com/office/officeart/2018/2/layout/IconVerticalSolidList"/>
    <dgm:cxn modelId="{5A749486-962B-40F7-96DB-5DBA08114D0E}" srcId="{63D0E68B-8D6D-4E4C-8109-2A631FB0C3C2}" destId="{4F79395F-DBB7-450D-9FE5-2E8C7FC3B0F9}" srcOrd="2" destOrd="0" parTransId="{36DEAC0C-4CB1-4B39-A870-9A5DF6AD2CED}" sibTransId="{068C0F26-7997-4238-9CA6-94EED80BA57D}"/>
    <dgm:cxn modelId="{13FD6687-3D92-4F24-8FF3-7DACF3B63B38}" srcId="{63D0E68B-8D6D-4E4C-8109-2A631FB0C3C2}" destId="{30AE253C-2538-4D1E-88FB-23A7E5329F38}" srcOrd="1" destOrd="0" parTransId="{B1FA50C8-966C-4FA7-9874-202B18235911}" sibTransId="{152422F2-BFC2-4085-B31C-37972F020CA0}"/>
    <dgm:cxn modelId="{80857689-44EB-43DA-883E-85EE8182FB66}" type="presOf" srcId="{4F79395F-DBB7-450D-9FE5-2E8C7FC3B0F9}" destId="{078A2053-7D88-416E-A309-C0C321520E02}" srcOrd="0" destOrd="0" presId="urn:microsoft.com/office/officeart/2018/2/layout/IconVerticalSolidList"/>
    <dgm:cxn modelId="{4188C9D4-93D6-4CB0-9799-894DEBCCDE78}" type="presOf" srcId="{960D33F2-9495-400B-8899-A403D2AE4612}" destId="{C48D9FF8-D919-4A51-94AE-A8B8DEC8EE51}" srcOrd="0" destOrd="0" presId="urn:microsoft.com/office/officeart/2018/2/layout/IconVerticalSolidList"/>
    <dgm:cxn modelId="{6FAC3BEB-B409-46D4-8E52-5B0D1CD312FF}" type="presOf" srcId="{30AE253C-2538-4D1E-88FB-23A7E5329F38}" destId="{9A452CB4-5CA7-4E22-8F5B-9E034E4E0373}" srcOrd="0" destOrd="0" presId="urn:microsoft.com/office/officeart/2018/2/layout/IconVerticalSolidList"/>
    <dgm:cxn modelId="{E24495FE-B361-4BEB-AE0E-0954DB8DDA47}" srcId="{63D0E68B-8D6D-4E4C-8109-2A631FB0C3C2}" destId="{960D33F2-9495-400B-8899-A403D2AE4612}" srcOrd="3" destOrd="0" parTransId="{9D902C47-0E43-4F3D-A2C3-152D7246BEF4}" sibTransId="{20BD32EB-4A7E-4904-808F-9A74CB2CA506}"/>
    <dgm:cxn modelId="{7A3672D0-C626-4F8E-9F4C-04E0F743D847}" type="presParOf" srcId="{4EEF37B1-DA4D-4FD0-845B-CDD2A888D466}" destId="{496A18D0-A479-4DF3-9B14-2FB3DAD95737}" srcOrd="0" destOrd="0" presId="urn:microsoft.com/office/officeart/2018/2/layout/IconVerticalSolidList"/>
    <dgm:cxn modelId="{8DA4C1A5-5AEB-47DF-81A8-38FDA7EFB518}" type="presParOf" srcId="{496A18D0-A479-4DF3-9B14-2FB3DAD95737}" destId="{9A28EE53-B62A-4E1B-B183-A2D2876350B9}" srcOrd="0" destOrd="0" presId="urn:microsoft.com/office/officeart/2018/2/layout/IconVerticalSolidList"/>
    <dgm:cxn modelId="{88BB7636-D53D-41EC-AF47-07F98702570E}" type="presParOf" srcId="{496A18D0-A479-4DF3-9B14-2FB3DAD95737}" destId="{26D67128-114D-44AF-908C-CE71FCA10703}" srcOrd="1" destOrd="0" presId="urn:microsoft.com/office/officeart/2018/2/layout/IconVerticalSolidList"/>
    <dgm:cxn modelId="{329A3A28-E181-4D7F-A7FF-F1129AE5F269}" type="presParOf" srcId="{496A18D0-A479-4DF3-9B14-2FB3DAD95737}" destId="{93C216A0-1497-4C36-87FD-60BBF7747E88}" srcOrd="2" destOrd="0" presId="urn:microsoft.com/office/officeart/2018/2/layout/IconVerticalSolidList"/>
    <dgm:cxn modelId="{420DB0B7-2075-4A3E-B313-D400C1D8B187}" type="presParOf" srcId="{496A18D0-A479-4DF3-9B14-2FB3DAD95737}" destId="{5CC15033-C00F-4154-B175-A0EE0DA5BFB1}" srcOrd="3" destOrd="0" presId="urn:microsoft.com/office/officeart/2018/2/layout/IconVerticalSolidList"/>
    <dgm:cxn modelId="{B2B82136-44C7-4D7D-9CD2-FE9761F0D0E8}" type="presParOf" srcId="{4EEF37B1-DA4D-4FD0-845B-CDD2A888D466}" destId="{D286CE42-4D21-4F22-8E8F-8DCDD4416B67}" srcOrd="1" destOrd="0" presId="urn:microsoft.com/office/officeart/2018/2/layout/IconVerticalSolidList"/>
    <dgm:cxn modelId="{6645B7F9-B8B6-4211-A861-998C469FFA27}" type="presParOf" srcId="{4EEF37B1-DA4D-4FD0-845B-CDD2A888D466}" destId="{56D1CB7A-01B3-4803-B362-845A059407AC}" srcOrd="2" destOrd="0" presId="urn:microsoft.com/office/officeart/2018/2/layout/IconVerticalSolidList"/>
    <dgm:cxn modelId="{D850104D-0FC1-4A27-8AF3-F289AD1D0316}" type="presParOf" srcId="{56D1CB7A-01B3-4803-B362-845A059407AC}" destId="{B96E9540-4983-48E6-B4FF-3FA256CA934C}" srcOrd="0" destOrd="0" presId="urn:microsoft.com/office/officeart/2018/2/layout/IconVerticalSolidList"/>
    <dgm:cxn modelId="{D7314548-26D2-4451-B76C-45FA1038392E}" type="presParOf" srcId="{56D1CB7A-01B3-4803-B362-845A059407AC}" destId="{6F2C0ED3-FF27-46D7-9183-D5F460E1121E}" srcOrd="1" destOrd="0" presId="urn:microsoft.com/office/officeart/2018/2/layout/IconVerticalSolidList"/>
    <dgm:cxn modelId="{73BB9FCD-806D-4327-B8E0-D5F651A8F9AB}" type="presParOf" srcId="{56D1CB7A-01B3-4803-B362-845A059407AC}" destId="{65085AD4-60E3-47F7-B932-A8D341AB2278}" srcOrd="2" destOrd="0" presId="urn:microsoft.com/office/officeart/2018/2/layout/IconVerticalSolidList"/>
    <dgm:cxn modelId="{5ED59535-8EF4-471A-8BE7-37184EA385F8}" type="presParOf" srcId="{56D1CB7A-01B3-4803-B362-845A059407AC}" destId="{9A452CB4-5CA7-4E22-8F5B-9E034E4E0373}" srcOrd="3" destOrd="0" presId="urn:microsoft.com/office/officeart/2018/2/layout/IconVerticalSolidList"/>
    <dgm:cxn modelId="{CF18CFD4-CD59-4257-9F3D-82BA4E3A87FB}" type="presParOf" srcId="{4EEF37B1-DA4D-4FD0-845B-CDD2A888D466}" destId="{5DD1D527-3B81-4570-A365-68CBF5A6F49A}" srcOrd="3" destOrd="0" presId="urn:microsoft.com/office/officeart/2018/2/layout/IconVerticalSolidList"/>
    <dgm:cxn modelId="{CC8A8348-4FB4-49A3-8882-11182D9CAB4F}" type="presParOf" srcId="{4EEF37B1-DA4D-4FD0-845B-CDD2A888D466}" destId="{7B541A2E-4FFC-4F6C-A438-8E0DED8B5B9D}" srcOrd="4" destOrd="0" presId="urn:microsoft.com/office/officeart/2018/2/layout/IconVerticalSolidList"/>
    <dgm:cxn modelId="{98919402-3407-43FF-9822-033279CD08B5}" type="presParOf" srcId="{7B541A2E-4FFC-4F6C-A438-8E0DED8B5B9D}" destId="{D4A87F17-BB46-4206-A5CD-045E10882B45}" srcOrd="0" destOrd="0" presId="urn:microsoft.com/office/officeart/2018/2/layout/IconVerticalSolidList"/>
    <dgm:cxn modelId="{657E0D5E-D574-42F9-BFF8-AC4E9C69B11F}" type="presParOf" srcId="{7B541A2E-4FFC-4F6C-A438-8E0DED8B5B9D}" destId="{6D4955A3-3047-4857-94F1-0901E3DFB01E}" srcOrd="1" destOrd="0" presId="urn:microsoft.com/office/officeart/2018/2/layout/IconVerticalSolidList"/>
    <dgm:cxn modelId="{3B746D7A-ECE8-4821-8DBF-4D913995EBB8}" type="presParOf" srcId="{7B541A2E-4FFC-4F6C-A438-8E0DED8B5B9D}" destId="{03EB9F43-536D-4013-84E8-F37D446510DA}" srcOrd="2" destOrd="0" presId="urn:microsoft.com/office/officeart/2018/2/layout/IconVerticalSolidList"/>
    <dgm:cxn modelId="{1C8EC3AD-152E-445C-978A-F406468D326B}" type="presParOf" srcId="{7B541A2E-4FFC-4F6C-A438-8E0DED8B5B9D}" destId="{078A2053-7D88-416E-A309-C0C321520E02}" srcOrd="3" destOrd="0" presId="urn:microsoft.com/office/officeart/2018/2/layout/IconVerticalSolidList"/>
    <dgm:cxn modelId="{799FDD7B-CC71-48C1-BAD2-FED4999755B6}" type="presParOf" srcId="{4EEF37B1-DA4D-4FD0-845B-CDD2A888D466}" destId="{6D2DED46-9F4E-4B7D-9C71-4D16A5002335}" srcOrd="5" destOrd="0" presId="urn:microsoft.com/office/officeart/2018/2/layout/IconVerticalSolidList"/>
    <dgm:cxn modelId="{8A2E3CDA-4CC2-4E27-BEC2-F4E0D680446F}" type="presParOf" srcId="{4EEF37B1-DA4D-4FD0-845B-CDD2A888D466}" destId="{A438C038-5192-43BB-A03B-E2633C4FE87E}" srcOrd="6" destOrd="0" presId="urn:microsoft.com/office/officeart/2018/2/layout/IconVerticalSolidList"/>
    <dgm:cxn modelId="{C06EFF76-BB95-4824-AFB2-B876D0E1A9E3}" type="presParOf" srcId="{A438C038-5192-43BB-A03B-E2633C4FE87E}" destId="{C3876E87-F72A-456D-90BD-71B54770D5BF}" srcOrd="0" destOrd="0" presId="urn:microsoft.com/office/officeart/2018/2/layout/IconVerticalSolidList"/>
    <dgm:cxn modelId="{F4CDDF96-2424-4B8C-9B6E-63BFC4A15FB0}" type="presParOf" srcId="{A438C038-5192-43BB-A03B-E2633C4FE87E}" destId="{AE556E31-ACBA-428A-883B-69406BEEF9D1}" srcOrd="1" destOrd="0" presId="urn:microsoft.com/office/officeart/2018/2/layout/IconVerticalSolidList"/>
    <dgm:cxn modelId="{6034D7B8-F248-48C3-B14B-A783863645F9}" type="presParOf" srcId="{A438C038-5192-43BB-A03B-E2633C4FE87E}" destId="{9520C67C-4EB3-4947-A418-9B6B6DEC026F}" srcOrd="2" destOrd="0" presId="urn:microsoft.com/office/officeart/2018/2/layout/IconVerticalSolidList"/>
    <dgm:cxn modelId="{EF41D108-A21C-4BDA-B478-5A6B5A9B4AE9}" type="presParOf" srcId="{A438C038-5192-43BB-A03B-E2633C4FE87E}" destId="{C48D9FF8-D919-4A51-94AE-A8B8DEC8EE5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71FF91-45A1-4849-B6B8-FF74D044F61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7BB32EC-01E4-4FF7-850E-12E5E5726A87}">
      <dgm:prSet/>
      <dgm:spPr/>
      <dgm:t>
        <a:bodyPr/>
        <a:lstStyle/>
        <a:p>
          <a:r>
            <a:rPr lang="en-GB" dirty="0"/>
            <a:t>Reduction in the number of baby deaths where unsafe safe sleep is a presenting factor.</a:t>
          </a:r>
          <a:endParaRPr lang="en-US" dirty="0"/>
        </a:p>
      </dgm:t>
    </dgm:pt>
    <dgm:pt modelId="{4CC53824-5E15-4535-AB8C-518FB5B4966E}" type="parTrans" cxnId="{4340E7B8-00D3-4125-B75E-9F17DD926586}">
      <dgm:prSet/>
      <dgm:spPr/>
      <dgm:t>
        <a:bodyPr/>
        <a:lstStyle/>
        <a:p>
          <a:endParaRPr lang="en-US"/>
        </a:p>
      </dgm:t>
    </dgm:pt>
    <dgm:pt modelId="{7A10A681-5142-4E97-99D2-49D263AB6BCC}" type="sibTrans" cxnId="{4340E7B8-00D3-4125-B75E-9F17DD926586}">
      <dgm:prSet/>
      <dgm:spPr/>
      <dgm:t>
        <a:bodyPr/>
        <a:lstStyle/>
        <a:p>
          <a:endParaRPr lang="en-US"/>
        </a:p>
      </dgm:t>
    </dgm:pt>
    <dgm:pt modelId="{A226F1E4-EEF0-4A0A-B35F-50ACA6134A0F}">
      <dgm:prSet/>
      <dgm:spPr/>
      <dgm:t>
        <a:bodyPr/>
        <a:lstStyle/>
        <a:p>
          <a:r>
            <a:rPr lang="en-GB"/>
            <a:t>Support for professionals to give the safe sleep messages.</a:t>
          </a:r>
          <a:endParaRPr lang="en-US"/>
        </a:p>
      </dgm:t>
    </dgm:pt>
    <dgm:pt modelId="{9C70AF2F-3899-4EFE-829D-910807EEF4F0}" type="parTrans" cxnId="{BE7FCD9D-4006-4E2B-A07C-15D0E2D7CDCF}">
      <dgm:prSet/>
      <dgm:spPr/>
      <dgm:t>
        <a:bodyPr/>
        <a:lstStyle/>
        <a:p>
          <a:endParaRPr lang="en-US"/>
        </a:p>
      </dgm:t>
    </dgm:pt>
    <dgm:pt modelId="{C26ED629-7EC9-443C-8535-1D28D914D687}" type="sibTrans" cxnId="{BE7FCD9D-4006-4E2B-A07C-15D0E2D7CDCF}">
      <dgm:prSet/>
      <dgm:spPr/>
      <dgm:t>
        <a:bodyPr/>
        <a:lstStyle/>
        <a:p>
          <a:endParaRPr lang="en-US"/>
        </a:p>
      </dgm:t>
    </dgm:pt>
    <dgm:pt modelId="{D714CBF2-6A75-40CA-B20D-7E8A7BCB1FB9}">
      <dgm:prSet/>
      <dgm:spPr/>
      <dgm:t>
        <a:bodyPr/>
        <a:lstStyle/>
        <a:p>
          <a:r>
            <a:rPr lang="en-GB"/>
            <a:t>A consistent message is given to parents/ carers.</a:t>
          </a:r>
          <a:endParaRPr lang="en-US"/>
        </a:p>
      </dgm:t>
    </dgm:pt>
    <dgm:pt modelId="{02B839FA-AFA1-442C-9D14-A294E5A2126D}" type="parTrans" cxnId="{1ECAA6C6-E9B9-492F-BCCB-3833BD5E056A}">
      <dgm:prSet/>
      <dgm:spPr/>
      <dgm:t>
        <a:bodyPr/>
        <a:lstStyle/>
        <a:p>
          <a:endParaRPr lang="en-US"/>
        </a:p>
      </dgm:t>
    </dgm:pt>
    <dgm:pt modelId="{67D56ED5-3F49-4728-B514-A49C5C0761BD}" type="sibTrans" cxnId="{1ECAA6C6-E9B9-492F-BCCB-3833BD5E056A}">
      <dgm:prSet/>
      <dgm:spPr/>
      <dgm:t>
        <a:bodyPr/>
        <a:lstStyle/>
        <a:p>
          <a:endParaRPr lang="en-US"/>
        </a:p>
      </dgm:t>
    </dgm:pt>
    <dgm:pt modelId="{E98A84F1-F733-4BDE-9CCC-F3DDC54AAF32}">
      <dgm:prSet/>
      <dgm:spPr/>
      <dgm:t>
        <a:bodyPr/>
        <a:lstStyle/>
        <a:p>
          <a:r>
            <a:rPr lang="en-GB"/>
            <a:t>Parents/ carers are aware of all sleep risk factors.</a:t>
          </a:r>
          <a:endParaRPr lang="en-US"/>
        </a:p>
      </dgm:t>
    </dgm:pt>
    <dgm:pt modelId="{4214C0CB-D958-49D1-8B5D-A31F53AB9ED7}" type="parTrans" cxnId="{77361644-5FA2-4789-9386-792B20EB87ED}">
      <dgm:prSet/>
      <dgm:spPr/>
      <dgm:t>
        <a:bodyPr/>
        <a:lstStyle/>
        <a:p>
          <a:endParaRPr lang="en-US"/>
        </a:p>
      </dgm:t>
    </dgm:pt>
    <dgm:pt modelId="{BD12CB0F-BB63-4584-9FB8-7EFD596B5F8F}" type="sibTrans" cxnId="{77361644-5FA2-4789-9386-792B20EB87ED}">
      <dgm:prSet/>
      <dgm:spPr/>
      <dgm:t>
        <a:bodyPr/>
        <a:lstStyle/>
        <a:p>
          <a:endParaRPr lang="en-US"/>
        </a:p>
      </dgm:t>
    </dgm:pt>
    <dgm:pt modelId="{3F1DC1AE-4946-454E-B417-27E275C16259}" type="pres">
      <dgm:prSet presAssocID="{0371FF91-45A1-4849-B6B8-FF74D044F61F}" presName="linear" presStyleCnt="0">
        <dgm:presLayoutVars>
          <dgm:animLvl val="lvl"/>
          <dgm:resizeHandles val="exact"/>
        </dgm:presLayoutVars>
      </dgm:prSet>
      <dgm:spPr/>
    </dgm:pt>
    <dgm:pt modelId="{E6FB94F6-CA7B-49F8-B91B-9D3F798182A7}" type="pres">
      <dgm:prSet presAssocID="{87BB32EC-01E4-4FF7-850E-12E5E5726A87}" presName="parentText" presStyleLbl="node1" presStyleIdx="0" presStyleCnt="4">
        <dgm:presLayoutVars>
          <dgm:chMax val="0"/>
          <dgm:bulletEnabled val="1"/>
        </dgm:presLayoutVars>
      </dgm:prSet>
      <dgm:spPr/>
    </dgm:pt>
    <dgm:pt modelId="{A16D6385-C53D-44EF-9423-C5A3116271D8}" type="pres">
      <dgm:prSet presAssocID="{7A10A681-5142-4E97-99D2-49D263AB6BCC}" presName="spacer" presStyleCnt="0"/>
      <dgm:spPr/>
    </dgm:pt>
    <dgm:pt modelId="{5CA9AFAF-DB31-432E-9F4C-7036D5E3F994}" type="pres">
      <dgm:prSet presAssocID="{A226F1E4-EEF0-4A0A-B35F-50ACA6134A0F}" presName="parentText" presStyleLbl="node1" presStyleIdx="1" presStyleCnt="4">
        <dgm:presLayoutVars>
          <dgm:chMax val="0"/>
          <dgm:bulletEnabled val="1"/>
        </dgm:presLayoutVars>
      </dgm:prSet>
      <dgm:spPr/>
    </dgm:pt>
    <dgm:pt modelId="{265843E9-4D8D-4671-8C10-8489A535BB36}" type="pres">
      <dgm:prSet presAssocID="{C26ED629-7EC9-443C-8535-1D28D914D687}" presName="spacer" presStyleCnt="0"/>
      <dgm:spPr/>
    </dgm:pt>
    <dgm:pt modelId="{B328DC2A-7B7B-48D0-86D8-1B13EFBF1ACE}" type="pres">
      <dgm:prSet presAssocID="{D714CBF2-6A75-40CA-B20D-7E8A7BCB1FB9}" presName="parentText" presStyleLbl="node1" presStyleIdx="2" presStyleCnt="4">
        <dgm:presLayoutVars>
          <dgm:chMax val="0"/>
          <dgm:bulletEnabled val="1"/>
        </dgm:presLayoutVars>
      </dgm:prSet>
      <dgm:spPr/>
    </dgm:pt>
    <dgm:pt modelId="{49B2539C-9D39-4BF7-A2E1-EFCFD422A6A6}" type="pres">
      <dgm:prSet presAssocID="{67D56ED5-3F49-4728-B514-A49C5C0761BD}" presName="spacer" presStyleCnt="0"/>
      <dgm:spPr/>
    </dgm:pt>
    <dgm:pt modelId="{373448BA-19DB-4D8F-A42F-13B39D3B411C}" type="pres">
      <dgm:prSet presAssocID="{E98A84F1-F733-4BDE-9CCC-F3DDC54AAF32}" presName="parentText" presStyleLbl="node1" presStyleIdx="3" presStyleCnt="4">
        <dgm:presLayoutVars>
          <dgm:chMax val="0"/>
          <dgm:bulletEnabled val="1"/>
        </dgm:presLayoutVars>
      </dgm:prSet>
      <dgm:spPr/>
    </dgm:pt>
  </dgm:ptLst>
  <dgm:cxnLst>
    <dgm:cxn modelId="{ACFE3E37-A758-4A87-93D0-CE984B3E2B3E}" type="presOf" srcId="{0371FF91-45A1-4849-B6B8-FF74D044F61F}" destId="{3F1DC1AE-4946-454E-B417-27E275C16259}" srcOrd="0" destOrd="0" presId="urn:microsoft.com/office/officeart/2005/8/layout/vList2"/>
    <dgm:cxn modelId="{77361644-5FA2-4789-9386-792B20EB87ED}" srcId="{0371FF91-45A1-4849-B6B8-FF74D044F61F}" destId="{E98A84F1-F733-4BDE-9CCC-F3DDC54AAF32}" srcOrd="3" destOrd="0" parTransId="{4214C0CB-D958-49D1-8B5D-A31F53AB9ED7}" sibTransId="{BD12CB0F-BB63-4584-9FB8-7EFD596B5F8F}"/>
    <dgm:cxn modelId="{8B9E5B6D-89D4-40D3-9D50-712F71D7E723}" type="presOf" srcId="{87BB32EC-01E4-4FF7-850E-12E5E5726A87}" destId="{E6FB94F6-CA7B-49F8-B91B-9D3F798182A7}" srcOrd="0" destOrd="0" presId="urn:microsoft.com/office/officeart/2005/8/layout/vList2"/>
    <dgm:cxn modelId="{C16B7653-8260-4FD4-868E-4DB4252305EF}" type="presOf" srcId="{A226F1E4-EEF0-4A0A-B35F-50ACA6134A0F}" destId="{5CA9AFAF-DB31-432E-9F4C-7036D5E3F994}" srcOrd="0" destOrd="0" presId="urn:microsoft.com/office/officeart/2005/8/layout/vList2"/>
    <dgm:cxn modelId="{BCD34B94-758C-49EC-A692-E009F5D93596}" type="presOf" srcId="{D714CBF2-6A75-40CA-B20D-7E8A7BCB1FB9}" destId="{B328DC2A-7B7B-48D0-86D8-1B13EFBF1ACE}" srcOrd="0" destOrd="0" presId="urn:microsoft.com/office/officeart/2005/8/layout/vList2"/>
    <dgm:cxn modelId="{BE7FCD9D-4006-4E2B-A07C-15D0E2D7CDCF}" srcId="{0371FF91-45A1-4849-B6B8-FF74D044F61F}" destId="{A226F1E4-EEF0-4A0A-B35F-50ACA6134A0F}" srcOrd="1" destOrd="0" parTransId="{9C70AF2F-3899-4EFE-829D-910807EEF4F0}" sibTransId="{C26ED629-7EC9-443C-8535-1D28D914D687}"/>
    <dgm:cxn modelId="{BE93B3B0-4041-4374-953A-B359179BD3AD}" type="presOf" srcId="{E98A84F1-F733-4BDE-9CCC-F3DDC54AAF32}" destId="{373448BA-19DB-4D8F-A42F-13B39D3B411C}" srcOrd="0" destOrd="0" presId="urn:microsoft.com/office/officeart/2005/8/layout/vList2"/>
    <dgm:cxn modelId="{4340E7B8-00D3-4125-B75E-9F17DD926586}" srcId="{0371FF91-45A1-4849-B6B8-FF74D044F61F}" destId="{87BB32EC-01E4-4FF7-850E-12E5E5726A87}" srcOrd="0" destOrd="0" parTransId="{4CC53824-5E15-4535-AB8C-518FB5B4966E}" sibTransId="{7A10A681-5142-4E97-99D2-49D263AB6BCC}"/>
    <dgm:cxn modelId="{1ECAA6C6-E9B9-492F-BCCB-3833BD5E056A}" srcId="{0371FF91-45A1-4849-B6B8-FF74D044F61F}" destId="{D714CBF2-6A75-40CA-B20D-7E8A7BCB1FB9}" srcOrd="2" destOrd="0" parTransId="{02B839FA-AFA1-442C-9D14-A294E5A2126D}" sibTransId="{67D56ED5-3F49-4728-B514-A49C5C0761BD}"/>
    <dgm:cxn modelId="{32FCCE5D-CFC4-4FD1-82E0-381132129C4B}" type="presParOf" srcId="{3F1DC1AE-4946-454E-B417-27E275C16259}" destId="{E6FB94F6-CA7B-49F8-B91B-9D3F798182A7}" srcOrd="0" destOrd="0" presId="urn:microsoft.com/office/officeart/2005/8/layout/vList2"/>
    <dgm:cxn modelId="{735A1ABB-F018-4F1E-A195-6F58A704C76E}" type="presParOf" srcId="{3F1DC1AE-4946-454E-B417-27E275C16259}" destId="{A16D6385-C53D-44EF-9423-C5A3116271D8}" srcOrd="1" destOrd="0" presId="urn:microsoft.com/office/officeart/2005/8/layout/vList2"/>
    <dgm:cxn modelId="{495B5826-42F7-4623-BC3E-CACCB0D0130E}" type="presParOf" srcId="{3F1DC1AE-4946-454E-B417-27E275C16259}" destId="{5CA9AFAF-DB31-432E-9F4C-7036D5E3F994}" srcOrd="2" destOrd="0" presId="urn:microsoft.com/office/officeart/2005/8/layout/vList2"/>
    <dgm:cxn modelId="{11A4083D-C4F9-4AA2-8F75-FB0591058FC4}" type="presParOf" srcId="{3F1DC1AE-4946-454E-B417-27E275C16259}" destId="{265843E9-4D8D-4671-8C10-8489A535BB36}" srcOrd="3" destOrd="0" presId="urn:microsoft.com/office/officeart/2005/8/layout/vList2"/>
    <dgm:cxn modelId="{76F41C1F-CE47-42F6-A740-C81A90153D44}" type="presParOf" srcId="{3F1DC1AE-4946-454E-B417-27E275C16259}" destId="{B328DC2A-7B7B-48D0-86D8-1B13EFBF1ACE}" srcOrd="4" destOrd="0" presId="urn:microsoft.com/office/officeart/2005/8/layout/vList2"/>
    <dgm:cxn modelId="{27E10C53-EBB1-4143-968A-CD9BB739C7AE}" type="presParOf" srcId="{3F1DC1AE-4946-454E-B417-27E275C16259}" destId="{49B2539C-9D39-4BF7-A2E1-EFCFD422A6A6}" srcOrd="5" destOrd="0" presId="urn:microsoft.com/office/officeart/2005/8/layout/vList2"/>
    <dgm:cxn modelId="{6707A403-822E-4949-82ED-1F514FB623F7}" type="presParOf" srcId="{3F1DC1AE-4946-454E-B417-27E275C16259}" destId="{373448BA-19DB-4D8F-A42F-13B39D3B411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3BF947-6622-4574-BA36-152B80D0803F}"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0EA24D51-5428-44E9-94EA-80E2DC1423C6}">
      <dgm:prSet/>
      <dgm:spPr/>
      <dgm:t>
        <a:bodyPr/>
        <a:lstStyle/>
        <a:p>
          <a:pPr>
            <a:defRPr cap="all"/>
          </a:pPr>
          <a:r>
            <a:rPr lang="en-GB"/>
            <a:t>Midwifery</a:t>
          </a:r>
          <a:endParaRPr lang="en-US"/>
        </a:p>
      </dgm:t>
    </dgm:pt>
    <dgm:pt modelId="{8A79346C-7956-4718-8EB6-6C85F819AFCB}" type="parTrans" cxnId="{BC444142-0CF8-4ACE-A889-4A13D14F5234}">
      <dgm:prSet/>
      <dgm:spPr/>
      <dgm:t>
        <a:bodyPr/>
        <a:lstStyle/>
        <a:p>
          <a:endParaRPr lang="en-US"/>
        </a:p>
      </dgm:t>
    </dgm:pt>
    <dgm:pt modelId="{D569B653-EF13-4E95-8182-342845E2C430}" type="sibTrans" cxnId="{BC444142-0CF8-4ACE-A889-4A13D14F5234}">
      <dgm:prSet/>
      <dgm:spPr/>
      <dgm:t>
        <a:bodyPr/>
        <a:lstStyle/>
        <a:p>
          <a:endParaRPr lang="en-US"/>
        </a:p>
      </dgm:t>
    </dgm:pt>
    <dgm:pt modelId="{21919235-4A85-4AAD-B91B-4863524FDC9F}">
      <dgm:prSet/>
      <dgm:spPr/>
      <dgm:t>
        <a:bodyPr/>
        <a:lstStyle/>
        <a:p>
          <a:pPr>
            <a:defRPr cap="all"/>
          </a:pPr>
          <a:r>
            <a:rPr lang="en-GB"/>
            <a:t>Health visiting</a:t>
          </a:r>
          <a:endParaRPr lang="en-US"/>
        </a:p>
      </dgm:t>
    </dgm:pt>
    <dgm:pt modelId="{3B202B57-7C39-4D87-A789-F75B6092947A}" type="parTrans" cxnId="{C0F4C2B0-FAC9-478B-B295-7E39E001D15D}">
      <dgm:prSet/>
      <dgm:spPr/>
      <dgm:t>
        <a:bodyPr/>
        <a:lstStyle/>
        <a:p>
          <a:endParaRPr lang="en-US"/>
        </a:p>
      </dgm:t>
    </dgm:pt>
    <dgm:pt modelId="{E00158F1-2494-46E4-B38E-91521F0DB298}" type="sibTrans" cxnId="{C0F4C2B0-FAC9-478B-B295-7E39E001D15D}">
      <dgm:prSet/>
      <dgm:spPr/>
      <dgm:t>
        <a:bodyPr/>
        <a:lstStyle/>
        <a:p>
          <a:endParaRPr lang="en-US"/>
        </a:p>
      </dgm:t>
    </dgm:pt>
    <dgm:pt modelId="{63A5EA7C-9DFA-4766-BE62-787A688FE459}">
      <dgm:prSet/>
      <dgm:spPr/>
      <dgm:t>
        <a:bodyPr/>
        <a:lstStyle/>
        <a:p>
          <a:pPr>
            <a:defRPr cap="all"/>
          </a:pPr>
          <a:r>
            <a:rPr lang="en-GB"/>
            <a:t>GP’S</a:t>
          </a:r>
          <a:endParaRPr lang="en-US"/>
        </a:p>
      </dgm:t>
    </dgm:pt>
    <dgm:pt modelId="{02EE7F27-C46C-4431-9001-03DCCDC05552}" type="parTrans" cxnId="{F087E40F-1A67-444C-9CB7-251CDE34BE31}">
      <dgm:prSet/>
      <dgm:spPr/>
      <dgm:t>
        <a:bodyPr/>
        <a:lstStyle/>
        <a:p>
          <a:endParaRPr lang="en-US"/>
        </a:p>
      </dgm:t>
    </dgm:pt>
    <dgm:pt modelId="{2E97C7B1-F62E-402B-AB2F-267B80F3DB69}" type="sibTrans" cxnId="{F087E40F-1A67-444C-9CB7-251CDE34BE31}">
      <dgm:prSet/>
      <dgm:spPr/>
      <dgm:t>
        <a:bodyPr/>
        <a:lstStyle/>
        <a:p>
          <a:endParaRPr lang="en-US"/>
        </a:p>
      </dgm:t>
    </dgm:pt>
    <dgm:pt modelId="{1AEA5715-6104-49AD-8CF4-75D624BBB5EA}">
      <dgm:prSet/>
      <dgm:spPr/>
      <dgm:t>
        <a:bodyPr/>
        <a:lstStyle/>
        <a:p>
          <a:pPr>
            <a:defRPr cap="all"/>
          </a:pPr>
          <a:r>
            <a:rPr lang="en-GB"/>
            <a:t>Family Support Services</a:t>
          </a:r>
          <a:endParaRPr lang="en-US"/>
        </a:p>
      </dgm:t>
    </dgm:pt>
    <dgm:pt modelId="{5D528209-BE11-4046-8634-BB63FC85D053}" type="parTrans" cxnId="{F3CF4141-D5D6-4A64-A85B-0507B4A0699E}">
      <dgm:prSet/>
      <dgm:spPr/>
      <dgm:t>
        <a:bodyPr/>
        <a:lstStyle/>
        <a:p>
          <a:endParaRPr lang="en-US"/>
        </a:p>
      </dgm:t>
    </dgm:pt>
    <dgm:pt modelId="{2F04EA75-E9F7-47DF-96E6-CAD0E26C8788}" type="sibTrans" cxnId="{F3CF4141-D5D6-4A64-A85B-0507B4A0699E}">
      <dgm:prSet/>
      <dgm:spPr/>
      <dgm:t>
        <a:bodyPr/>
        <a:lstStyle/>
        <a:p>
          <a:endParaRPr lang="en-US"/>
        </a:p>
      </dgm:t>
    </dgm:pt>
    <dgm:pt modelId="{65907A08-4DE8-42AC-81EA-265D1DB1A987}">
      <dgm:prSet/>
      <dgm:spPr/>
      <dgm:t>
        <a:bodyPr/>
        <a:lstStyle/>
        <a:p>
          <a:pPr>
            <a:defRPr cap="all"/>
          </a:pPr>
          <a:r>
            <a:rPr lang="en-GB"/>
            <a:t>Police</a:t>
          </a:r>
          <a:endParaRPr lang="en-US"/>
        </a:p>
      </dgm:t>
    </dgm:pt>
    <dgm:pt modelId="{1B0DB545-0EC8-40DA-8076-1D9207B5A323}" type="parTrans" cxnId="{3A2108C5-9EB1-4912-A876-36DA798888E8}">
      <dgm:prSet/>
      <dgm:spPr/>
      <dgm:t>
        <a:bodyPr/>
        <a:lstStyle/>
        <a:p>
          <a:endParaRPr lang="en-US"/>
        </a:p>
      </dgm:t>
    </dgm:pt>
    <dgm:pt modelId="{4DB81F31-D119-4E35-A5A4-4F74B5CB5CCA}" type="sibTrans" cxnId="{3A2108C5-9EB1-4912-A876-36DA798888E8}">
      <dgm:prSet/>
      <dgm:spPr/>
      <dgm:t>
        <a:bodyPr/>
        <a:lstStyle/>
        <a:p>
          <a:endParaRPr lang="en-US"/>
        </a:p>
      </dgm:t>
    </dgm:pt>
    <dgm:pt modelId="{0C61567E-F760-419F-8584-C6EBD4AF2273}">
      <dgm:prSet/>
      <dgm:spPr/>
      <dgm:t>
        <a:bodyPr/>
        <a:lstStyle/>
        <a:p>
          <a:pPr>
            <a:defRPr cap="all"/>
          </a:pPr>
          <a:r>
            <a:rPr lang="en-GB"/>
            <a:t>Early Years</a:t>
          </a:r>
          <a:endParaRPr lang="en-US"/>
        </a:p>
      </dgm:t>
    </dgm:pt>
    <dgm:pt modelId="{65EC7F6C-6FBB-423F-9272-CE4C5A848C68}" type="parTrans" cxnId="{23D3F8A9-E59B-4654-9533-6F867404927A}">
      <dgm:prSet/>
      <dgm:spPr/>
      <dgm:t>
        <a:bodyPr/>
        <a:lstStyle/>
        <a:p>
          <a:endParaRPr lang="en-US"/>
        </a:p>
      </dgm:t>
    </dgm:pt>
    <dgm:pt modelId="{E7EEA4A5-4599-489C-9ADB-8222BA6AEF74}" type="sibTrans" cxnId="{23D3F8A9-E59B-4654-9533-6F867404927A}">
      <dgm:prSet/>
      <dgm:spPr/>
      <dgm:t>
        <a:bodyPr/>
        <a:lstStyle/>
        <a:p>
          <a:endParaRPr lang="en-US"/>
        </a:p>
      </dgm:t>
    </dgm:pt>
    <dgm:pt modelId="{D56F5FE6-8DCB-4305-AEBD-3CCCF4D4812D}">
      <dgm:prSet/>
      <dgm:spPr/>
      <dgm:t>
        <a:bodyPr/>
        <a:lstStyle/>
        <a:p>
          <a:pPr>
            <a:defRPr cap="all"/>
          </a:pPr>
          <a:r>
            <a:rPr lang="en-GB" dirty="0"/>
            <a:t>Housing</a:t>
          </a:r>
          <a:endParaRPr lang="en-US" dirty="0"/>
        </a:p>
      </dgm:t>
    </dgm:pt>
    <dgm:pt modelId="{A9D657E4-A98A-40F8-B34E-273C61641007}" type="parTrans" cxnId="{B13CC191-939A-4EFF-BB86-0F6600604E52}">
      <dgm:prSet/>
      <dgm:spPr/>
      <dgm:t>
        <a:bodyPr/>
        <a:lstStyle/>
        <a:p>
          <a:endParaRPr lang="en-US"/>
        </a:p>
      </dgm:t>
    </dgm:pt>
    <dgm:pt modelId="{A9B1C98B-CD1C-4F48-9307-CAC298F6DAB0}" type="sibTrans" cxnId="{B13CC191-939A-4EFF-BB86-0F6600604E52}">
      <dgm:prSet/>
      <dgm:spPr/>
      <dgm:t>
        <a:bodyPr/>
        <a:lstStyle/>
        <a:p>
          <a:endParaRPr lang="en-US"/>
        </a:p>
      </dgm:t>
    </dgm:pt>
    <dgm:pt modelId="{0ECAF3A6-AC7A-4A1E-B961-E673E94B8B5E}">
      <dgm:prSet/>
      <dgm:spPr/>
      <dgm:t>
        <a:bodyPr/>
        <a:lstStyle/>
        <a:p>
          <a:pPr>
            <a:defRPr cap="all"/>
          </a:pPr>
          <a:r>
            <a:rPr lang="en-GB" dirty="0"/>
            <a:t>Police</a:t>
          </a:r>
          <a:endParaRPr lang="en-US" dirty="0"/>
        </a:p>
      </dgm:t>
    </dgm:pt>
    <dgm:pt modelId="{85B9DD67-3D81-4A51-8942-8F2E86D8C85F}" type="parTrans" cxnId="{5FCC8934-DBF5-4ECA-99EE-6649C52CD23C}">
      <dgm:prSet/>
      <dgm:spPr/>
      <dgm:t>
        <a:bodyPr/>
        <a:lstStyle/>
        <a:p>
          <a:endParaRPr lang="en-GB"/>
        </a:p>
      </dgm:t>
    </dgm:pt>
    <dgm:pt modelId="{09C69281-11AC-422F-B4BD-42D35870C113}" type="sibTrans" cxnId="{5FCC8934-DBF5-4ECA-99EE-6649C52CD23C}">
      <dgm:prSet/>
      <dgm:spPr/>
      <dgm:t>
        <a:bodyPr/>
        <a:lstStyle/>
        <a:p>
          <a:endParaRPr lang="en-GB"/>
        </a:p>
      </dgm:t>
    </dgm:pt>
    <dgm:pt modelId="{C93D4659-31BA-4C60-87C7-B8F683FB1DAF}" type="pres">
      <dgm:prSet presAssocID="{9E3BF947-6622-4574-BA36-152B80D0803F}" presName="diagram" presStyleCnt="0">
        <dgm:presLayoutVars>
          <dgm:dir/>
          <dgm:resizeHandles val="exact"/>
        </dgm:presLayoutVars>
      </dgm:prSet>
      <dgm:spPr/>
    </dgm:pt>
    <dgm:pt modelId="{06099C8F-4DA1-40E3-BEF2-92E66303A79F}" type="pres">
      <dgm:prSet presAssocID="{0EA24D51-5428-44E9-94EA-80E2DC1423C6}" presName="node" presStyleLbl="node1" presStyleIdx="0" presStyleCnt="8">
        <dgm:presLayoutVars>
          <dgm:bulletEnabled val="1"/>
        </dgm:presLayoutVars>
      </dgm:prSet>
      <dgm:spPr/>
    </dgm:pt>
    <dgm:pt modelId="{42AEB226-D2BA-474C-A83C-95DA0585FE71}" type="pres">
      <dgm:prSet presAssocID="{D569B653-EF13-4E95-8182-342845E2C430}" presName="sibTrans" presStyleCnt="0"/>
      <dgm:spPr/>
    </dgm:pt>
    <dgm:pt modelId="{DD57AFDD-DDA6-4361-8152-D75007C41B0F}" type="pres">
      <dgm:prSet presAssocID="{21919235-4A85-4AAD-B91B-4863524FDC9F}" presName="node" presStyleLbl="node1" presStyleIdx="1" presStyleCnt="8">
        <dgm:presLayoutVars>
          <dgm:bulletEnabled val="1"/>
        </dgm:presLayoutVars>
      </dgm:prSet>
      <dgm:spPr/>
    </dgm:pt>
    <dgm:pt modelId="{4F8970A5-FF91-4422-B2DF-61D54AA857C0}" type="pres">
      <dgm:prSet presAssocID="{E00158F1-2494-46E4-B38E-91521F0DB298}" presName="sibTrans" presStyleCnt="0"/>
      <dgm:spPr/>
    </dgm:pt>
    <dgm:pt modelId="{3FE7F5B7-42A5-4FBE-83B0-308933F3A19E}" type="pres">
      <dgm:prSet presAssocID="{63A5EA7C-9DFA-4766-BE62-787A688FE459}" presName="node" presStyleLbl="node1" presStyleIdx="2" presStyleCnt="8">
        <dgm:presLayoutVars>
          <dgm:bulletEnabled val="1"/>
        </dgm:presLayoutVars>
      </dgm:prSet>
      <dgm:spPr/>
    </dgm:pt>
    <dgm:pt modelId="{62B62E99-CDDF-45A7-9D73-9C0D2073FCC4}" type="pres">
      <dgm:prSet presAssocID="{2E97C7B1-F62E-402B-AB2F-267B80F3DB69}" presName="sibTrans" presStyleCnt="0"/>
      <dgm:spPr/>
    </dgm:pt>
    <dgm:pt modelId="{063DD3AD-DC93-4C88-80F7-651AF276334D}" type="pres">
      <dgm:prSet presAssocID="{1AEA5715-6104-49AD-8CF4-75D624BBB5EA}" presName="node" presStyleLbl="node1" presStyleIdx="3" presStyleCnt="8">
        <dgm:presLayoutVars>
          <dgm:bulletEnabled val="1"/>
        </dgm:presLayoutVars>
      </dgm:prSet>
      <dgm:spPr/>
    </dgm:pt>
    <dgm:pt modelId="{CF4FCD04-2926-4DDE-B5A1-37675EE316F5}" type="pres">
      <dgm:prSet presAssocID="{2F04EA75-E9F7-47DF-96E6-CAD0E26C8788}" presName="sibTrans" presStyleCnt="0"/>
      <dgm:spPr/>
    </dgm:pt>
    <dgm:pt modelId="{845243FA-D5D8-4185-BC82-9786C6AA05F6}" type="pres">
      <dgm:prSet presAssocID="{65907A08-4DE8-42AC-81EA-265D1DB1A987}" presName="node" presStyleLbl="node1" presStyleIdx="4" presStyleCnt="8">
        <dgm:presLayoutVars>
          <dgm:bulletEnabled val="1"/>
        </dgm:presLayoutVars>
      </dgm:prSet>
      <dgm:spPr/>
    </dgm:pt>
    <dgm:pt modelId="{023481CE-51B3-48EA-AF34-A21E52524837}" type="pres">
      <dgm:prSet presAssocID="{4DB81F31-D119-4E35-A5A4-4F74B5CB5CCA}" presName="sibTrans" presStyleCnt="0"/>
      <dgm:spPr/>
    </dgm:pt>
    <dgm:pt modelId="{0F2FA197-EB1A-4A3C-9590-0C757D3B853C}" type="pres">
      <dgm:prSet presAssocID="{0C61567E-F760-419F-8584-C6EBD4AF2273}" presName="node" presStyleLbl="node1" presStyleIdx="5" presStyleCnt="8">
        <dgm:presLayoutVars>
          <dgm:bulletEnabled val="1"/>
        </dgm:presLayoutVars>
      </dgm:prSet>
      <dgm:spPr/>
    </dgm:pt>
    <dgm:pt modelId="{3660368B-35C2-4B1A-A1C5-F43DF0C28E85}" type="pres">
      <dgm:prSet presAssocID="{E7EEA4A5-4599-489C-9ADB-8222BA6AEF74}" presName="sibTrans" presStyleCnt="0"/>
      <dgm:spPr/>
    </dgm:pt>
    <dgm:pt modelId="{229E56E7-81F7-49C0-B599-9BFD890C3461}" type="pres">
      <dgm:prSet presAssocID="{D56F5FE6-8DCB-4305-AEBD-3CCCF4D4812D}" presName="node" presStyleLbl="node1" presStyleIdx="6" presStyleCnt="8">
        <dgm:presLayoutVars>
          <dgm:bulletEnabled val="1"/>
        </dgm:presLayoutVars>
      </dgm:prSet>
      <dgm:spPr/>
    </dgm:pt>
    <dgm:pt modelId="{BBAC80D6-CD7E-4DA7-A307-9D23C6D9E9FB}" type="pres">
      <dgm:prSet presAssocID="{A9B1C98B-CD1C-4F48-9307-CAC298F6DAB0}" presName="sibTrans" presStyleCnt="0"/>
      <dgm:spPr/>
    </dgm:pt>
    <dgm:pt modelId="{0A837C1B-ACC1-4691-BB8B-1C614E5ED7E8}" type="pres">
      <dgm:prSet presAssocID="{0ECAF3A6-AC7A-4A1E-B961-E673E94B8B5E}" presName="node" presStyleLbl="node1" presStyleIdx="7" presStyleCnt="8">
        <dgm:presLayoutVars>
          <dgm:bulletEnabled val="1"/>
        </dgm:presLayoutVars>
      </dgm:prSet>
      <dgm:spPr/>
    </dgm:pt>
  </dgm:ptLst>
  <dgm:cxnLst>
    <dgm:cxn modelId="{676FD605-4268-4703-994A-AD267065D1D3}" type="presOf" srcId="{9E3BF947-6622-4574-BA36-152B80D0803F}" destId="{C93D4659-31BA-4C60-87C7-B8F683FB1DAF}" srcOrd="0" destOrd="0" presId="urn:microsoft.com/office/officeart/2005/8/layout/default"/>
    <dgm:cxn modelId="{8768C409-A7E4-41A5-8128-EEE188AC6A77}" type="presOf" srcId="{65907A08-4DE8-42AC-81EA-265D1DB1A987}" destId="{845243FA-D5D8-4185-BC82-9786C6AA05F6}" srcOrd="0" destOrd="0" presId="urn:microsoft.com/office/officeart/2005/8/layout/default"/>
    <dgm:cxn modelId="{F087E40F-1A67-444C-9CB7-251CDE34BE31}" srcId="{9E3BF947-6622-4574-BA36-152B80D0803F}" destId="{63A5EA7C-9DFA-4766-BE62-787A688FE459}" srcOrd="2" destOrd="0" parTransId="{02EE7F27-C46C-4431-9001-03DCCDC05552}" sibTransId="{2E97C7B1-F62E-402B-AB2F-267B80F3DB69}"/>
    <dgm:cxn modelId="{5FCC8934-DBF5-4ECA-99EE-6649C52CD23C}" srcId="{9E3BF947-6622-4574-BA36-152B80D0803F}" destId="{0ECAF3A6-AC7A-4A1E-B961-E673E94B8B5E}" srcOrd="7" destOrd="0" parTransId="{85B9DD67-3D81-4A51-8942-8F2E86D8C85F}" sibTransId="{09C69281-11AC-422F-B4BD-42D35870C113}"/>
    <dgm:cxn modelId="{BC37CB3F-47A1-4342-8B6D-90671EBD3594}" type="presOf" srcId="{0C61567E-F760-419F-8584-C6EBD4AF2273}" destId="{0F2FA197-EB1A-4A3C-9590-0C757D3B853C}" srcOrd="0" destOrd="0" presId="urn:microsoft.com/office/officeart/2005/8/layout/default"/>
    <dgm:cxn modelId="{F3CF4141-D5D6-4A64-A85B-0507B4A0699E}" srcId="{9E3BF947-6622-4574-BA36-152B80D0803F}" destId="{1AEA5715-6104-49AD-8CF4-75D624BBB5EA}" srcOrd="3" destOrd="0" parTransId="{5D528209-BE11-4046-8634-BB63FC85D053}" sibTransId="{2F04EA75-E9F7-47DF-96E6-CAD0E26C8788}"/>
    <dgm:cxn modelId="{BC444142-0CF8-4ACE-A889-4A13D14F5234}" srcId="{9E3BF947-6622-4574-BA36-152B80D0803F}" destId="{0EA24D51-5428-44E9-94EA-80E2DC1423C6}" srcOrd="0" destOrd="0" parTransId="{8A79346C-7956-4718-8EB6-6C85F819AFCB}" sibTransId="{D569B653-EF13-4E95-8182-342845E2C430}"/>
    <dgm:cxn modelId="{ED76454A-1E09-4EEC-8029-7DD157DF245B}" type="presOf" srcId="{1AEA5715-6104-49AD-8CF4-75D624BBB5EA}" destId="{063DD3AD-DC93-4C88-80F7-651AF276334D}" srcOrd="0" destOrd="0" presId="urn:microsoft.com/office/officeart/2005/8/layout/default"/>
    <dgm:cxn modelId="{ADFD3C4B-1851-4ADF-B15F-7A012A113153}" type="presOf" srcId="{0ECAF3A6-AC7A-4A1E-B961-E673E94B8B5E}" destId="{0A837C1B-ACC1-4691-BB8B-1C614E5ED7E8}" srcOrd="0" destOrd="0" presId="urn:microsoft.com/office/officeart/2005/8/layout/default"/>
    <dgm:cxn modelId="{A890BE6D-9257-48DA-A69B-A8736286B13E}" type="presOf" srcId="{63A5EA7C-9DFA-4766-BE62-787A688FE459}" destId="{3FE7F5B7-42A5-4FBE-83B0-308933F3A19E}" srcOrd="0" destOrd="0" presId="urn:microsoft.com/office/officeart/2005/8/layout/default"/>
    <dgm:cxn modelId="{01BCF480-CD41-4801-97D8-9BF66B1A6391}" type="presOf" srcId="{D56F5FE6-8DCB-4305-AEBD-3CCCF4D4812D}" destId="{229E56E7-81F7-49C0-B599-9BFD890C3461}" srcOrd="0" destOrd="0" presId="urn:microsoft.com/office/officeart/2005/8/layout/default"/>
    <dgm:cxn modelId="{B13CC191-939A-4EFF-BB86-0F6600604E52}" srcId="{9E3BF947-6622-4574-BA36-152B80D0803F}" destId="{D56F5FE6-8DCB-4305-AEBD-3CCCF4D4812D}" srcOrd="6" destOrd="0" parTransId="{A9D657E4-A98A-40F8-B34E-273C61641007}" sibTransId="{A9B1C98B-CD1C-4F48-9307-CAC298F6DAB0}"/>
    <dgm:cxn modelId="{23D3F8A9-E59B-4654-9533-6F867404927A}" srcId="{9E3BF947-6622-4574-BA36-152B80D0803F}" destId="{0C61567E-F760-419F-8584-C6EBD4AF2273}" srcOrd="5" destOrd="0" parTransId="{65EC7F6C-6FBB-423F-9272-CE4C5A848C68}" sibTransId="{E7EEA4A5-4599-489C-9ADB-8222BA6AEF74}"/>
    <dgm:cxn modelId="{C0F4C2B0-FAC9-478B-B295-7E39E001D15D}" srcId="{9E3BF947-6622-4574-BA36-152B80D0803F}" destId="{21919235-4A85-4AAD-B91B-4863524FDC9F}" srcOrd="1" destOrd="0" parTransId="{3B202B57-7C39-4D87-A789-F75B6092947A}" sibTransId="{E00158F1-2494-46E4-B38E-91521F0DB298}"/>
    <dgm:cxn modelId="{3A2108C5-9EB1-4912-A876-36DA798888E8}" srcId="{9E3BF947-6622-4574-BA36-152B80D0803F}" destId="{65907A08-4DE8-42AC-81EA-265D1DB1A987}" srcOrd="4" destOrd="0" parTransId="{1B0DB545-0EC8-40DA-8076-1D9207B5A323}" sibTransId="{4DB81F31-D119-4E35-A5A4-4F74B5CB5CCA}"/>
    <dgm:cxn modelId="{2599DCD9-C052-4075-8DC3-FAF40FB85962}" type="presOf" srcId="{0EA24D51-5428-44E9-94EA-80E2DC1423C6}" destId="{06099C8F-4DA1-40E3-BEF2-92E66303A79F}" srcOrd="0" destOrd="0" presId="urn:microsoft.com/office/officeart/2005/8/layout/default"/>
    <dgm:cxn modelId="{7DB956F3-6608-4B56-917A-6846C7FBFF7B}" type="presOf" srcId="{21919235-4A85-4AAD-B91B-4863524FDC9F}" destId="{DD57AFDD-DDA6-4361-8152-D75007C41B0F}" srcOrd="0" destOrd="0" presId="urn:microsoft.com/office/officeart/2005/8/layout/default"/>
    <dgm:cxn modelId="{38ED14FD-1253-4D28-A5D8-9FAB039C24B6}" type="presParOf" srcId="{C93D4659-31BA-4C60-87C7-B8F683FB1DAF}" destId="{06099C8F-4DA1-40E3-BEF2-92E66303A79F}" srcOrd="0" destOrd="0" presId="urn:microsoft.com/office/officeart/2005/8/layout/default"/>
    <dgm:cxn modelId="{55AC740F-591C-4EA0-A29F-DA10A95E578C}" type="presParOf" srcId="{C93D4659-31BA-4C60-87C7-B8F683FB1DAF}" destId="{42AEB226-D2BA-474C-A83C-95DA0585FE71}" srcOrd="1" destOrd="0" presId="urn:microsoft.com/office/officeart/2005/8/layout/default"/>
    <dgm:cxn modelId="{7334D97E-417C-4A80-862D-9C08D9F05819}" type="presParOf" srcId="{C93D4659-31BA-4C60-87C7-B8F683FB1DAF}" destId="{DD57AFDD-DDA6-4361-8152-D75007C41B0F}" srcOrd="2" destOrd="0" presId="urn:microsoft.com/office/officeart/2005/8/layout/default"/>
    <dgm:cxn modelId="{90AC17FF-73AE-4122-A02F-C6DAFC96F380}" type="presParOf" srcId="{C93D4659-31BA-4C60-87C7-B8F683FB1DAF}" destId="{4F8970A5-FF91-4422-B2DF-61D54AA857C0}" srcOrd="3" destOrd="0" presId="urn:microsoft.com/office/officeart/2005/8/layout/default"/>
    <dgm:cxn modelId="{D5A53EBD-416E-4255-AFBD-387D136F9209}" type="presParOf" srcId="{C93D4659-31BA-4C60-87C7-B8F683FB1DAF}" destId="{3FE7F5B7-42A5-4FBE-83B0-308933F3A19E}" srcOrd="4" destOrd="0" presId="urn:microsoft.com/office/officeart/2005/8/layout/default"/>
    <dgm:cxn modelId="{0DA79C53-F95A-45B9-8547-F3112FE8AF84}" type="presParOf" srcId="{C93D4659-31BA-4C60-87C7-B8F683FB1DAF}" destId="{62B62E99-CDDF-45A7-9D73-9C0D2073FCC4}" srcOrd="5" destOrd="0" presId="urn:microsoft.com/office/officeart/2005/8/layout/default"/>
    <dgm:cxn modelId="{328B14BC-1A65-4C23-BD9C-8F7092F9AD47}" type="presParOf" srcId="{C93D4659-31BA-4C60-87C7-B8F683FB1DAF}" destId="{063DD3AD-DC93-4C88-80F7-651AF276334D}" srcOrd="6" destOrd="0" presId="urn:microsoft.com/office/officeart/2005/8/layout/default"/>
    <dgm:cxn modelId="{1EF9AA3E-E29C-4168-88A3-7C69D80620D6}" type="presParOf" srcId="{C93D4659-31BA-4C60-87C7-B8F683FB1DAF}" destId="{CF4FCD04-2926-4DDE-B5A1-37675EE316F5}" srcOrd="7" destOrd="0" presId="urn:microsoft.com/office/officeart/2005/8/layout/default"/>
    <dgm:cxn modelId="{5D14A359-B181-4996-9BE1-0719766A61A6}" type="presParOf" srcId="{C93D4659-31BA-4C60-87C7-B8F683FB1DAF}" destId="{845243FA-D5D8-4185-BC82-9786C6AA05F6}" srcOrd="8" destOrd="0" presId="urn:microsoft.com/office/officeart/2005/8/layout/default"/>
    <dgm:cxn modelId="{0E9C7F55-9B3D-43C4-9519-37930B27548C}" type="presParOf" srcId="{C93D4659-31BA-4C60-87C7-B8F683FB1DAF}" destId="{023481CE-51B3-48EA-AF34-A21E52524837}" srcOrd="9" destOrd="0" presId="urn:microsoft.com/office/officeart/2005/8/layout/default"/>
    <dgm:cxn modelId="{F7A8A59C-920E-45BD-9175-58B68D781791}" type="presParOf" srcId="{C93D4659-31BA-4C60-87C7-B8F683FB1DAF}" destId="{0F2FA197-EB1A-4A3C-9590-0C757D3B853C}" srcOrd="10" destOrd="0" presId="urn:microsoft.com/office/officeart/2005/8/layout/default"/>
    <dgm:cxn modelId="{290508D5-EAA0-4FBB-8884-FD9102089A03}" type="presParOf" srcId="{C93D4659-31BA-4C60-87C7-B8F683FB1DAF}" destId="{3660368B-35C2-4B1A-A1C5-F43DF0C28E85}" srcOrd="11" destOrd="0" presId="urn:microsoft.com/office/officeart/2005/8/layout/default"/>
    <dgm:cxn modelId="{BE3FB5A3-E498-400D-8C77-EF786CF1CEEC}" type="presParOf" srcId="{C93D4659-31BA-4C60-87C7-B8F683FB1DAF}" destId="{229E56E7-81F7-49C0-B599-9BFD890C3461}" srcOrd="12" destOrd="0" presId="urn:microsoft.com/office/officeart/2005/8/layout/default"/>
    <dgm:cxn modelId="{4B3126E7-A7B7-44CF-B116-FC65AFAEE612}" type="presParOf" srcId="{C93D4659-31BA-4C60-87C7-B8F683FB1DAF}" destId="{BBAC80D6-CD7E-4DA7-A307-9D23C6D9E9FB}" srcOrd="13" destOrd="0" presId="urn:microsoft.com/office/officeart/2005/8/layout/default"/>
    <dgm:cxn modelId="{F1C10791-2C67-4043-AC0D-BD4FA1AB5358}" type="presParOf" srcId="{C93D4659-31BA-4C60-87C7-B8F683FB1DAF}" destId="{0A837C1B-ACC1-4691-BB8B-1C614E5ED7E8}" srcOrd="1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8EE53-B62A-4E1B-B183-A2D2876350B9}">
      <dsp:nvSpPr>
        <dsp:cNvPr id="0" name=""/>
        <dsp:cNvSpPr/>
      </dsp:nvSpPr>
      <dsp:spPr>
        <a:xfrm>
          <a:off x="0" y="2182"/>
          <a:ext cx="6680200" cy="110598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D67128-114D-44AF-908C-CE71FCA10703}">
      <dsp:nvSpPr>
        <dsp:cNvPr id="0" name=""/>
        <dsp:cNvSpPr/>
      </dsp:nvSpPr>
      <dsp:spPr>
        <a:xfrm>
          <a:off x="334560" y="251029"/>
          <a:ext cx="608292" cy="60829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C15033-C00F-4154-B175-A0EE0DA5BFB1}">
      <dsp:nvSpPr>
        <dsp:cNvPr id="0" name=""/>
        <dsp:cNvSpPr/>
      </dsp:nvSpPr>
      <dsp:spPr>
        <a:xfrm>
          <a:off x="1277414" y="2182"/>
          <a:ext cx="5402785" cy="1105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50" tIns="117050" rIns="117050" bIns="117050" numCol="1" spcCol="1270" anchor="ctr" anchorCtr="0">
          <a:noAutofit/>
        </a:bodyPr>
        <a:lstStyle/>
        <a:p>
          <a:pPr marL="0" lvl="0" indent="0" algn="l" defTabSz="711200">
            <a:lnSpc>
              <a:spcPct val="90000"/>
            </a:lnSpc>
            <a:spcBef>
              <a:spcPct val="0"/>
            </a:spcBef>
            <a:spcAft>
              <a:spcPct val="35000"/>
            </a:spcAft>
            <a:buNone/>
          </a:pPr>
          <a:r>
            <a:rPr lang="en-GB" sz="1600" kern="1200" dirty="0"/>
            <a:t>Since April 2016 13 babies have died in Hampshire where unsafe safe sleep was a presenting factor.</a:t>
          </a:r>
          <a:endParaRPr lang="en-US" sz="1600" kern="1200" dirty="0"/>
        </a:p>
      </dsp:txBody>
      <dsp:txXfrm>
        <a:off x="1277414" y="2182"/>
        <a:ext cx="5402785" cy="1105986"/>
      </dsp:txXfrm>
    </dsp:sp>
    <dsp:sp modelId="{B96E9540-4983-48E6-B4FF-3FA256CA934C}">
      <dsp:nvSpPr>
        <dsp:cNvPr id="0" name=""/>
        <dsp:cNvSpPr/>
      </dsp:nvSpPr>
      <dsp:spPr>
        <a:xfrm>
          <a:off x="0" y="1384665"/>
          <a:ext cx="6680200" cy="110598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2C0ED3-FF27-46D7-9183-D5F460E1121E}">
      <dsp:nvSpPr>
        <dsp:cNvPr id="0" name=""/>
        <dsp:cNvSpPr/>
      </dsp:nvSpPr>
      <dsp:spPr>
        <a:xfrm>
          <a:off x="334560" y="1633512"/>
          <a:ext cx="608292" cy="60829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452CB4-5CA7-4E22-8F5B-9E034E4E0373}">
      <dsp:nvSpPr>
        <dsp:cNvPr id="0" name=""/>
        <dsp:cNvSpPr/>
      </dsp:nvSpPr>
      <dsp:spPr>
        <a:xfrm>
          <a:off x="1277414" y="1384665"/>
          <a:ext cx="5402785" cy="1105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50" tIns="117050" rIns="117050" bIns="117050" numCol="1" spcCol="1270" anchor="ctr" anchorCtr="0">
          <a:noAutofit/>
        </a:bodyPr>
        <a:lstStyle/>
        <a:p>
          <a:pPr marL="0" lvl="0" indent="0" algn="l" defTabSz="711200">
            <a:lnSpc>
              <a:spcPct val="90000"/>
            </a:lnSpc>
            <a:spcBef>
              <a:spcPct val="0"/>
            </a:spcBef>
            <a:spcAft>
              <a:spcPct val="35000"/>
            </a:spcAft>
            <a:buNone/>
          </a:pPr>
          <a:r>
            <a:rPr lang="en-GB" sz="1600" kern="1200"/>
            <a:t>A survey of professionals highlighted the need for consistent messages to be shared with parents/ carers by multiple agencies at stages throughout pregnancy and post birth.</a:t>
          </a:r>
          <a:endParaRPr lang="en-US" sz="1600" kern="1200"/>
        </a:p>
      </dsp:txBody>
      <dsp:txXfrm>
        <a:off x="1277414" y="1384665"/>
        <a:ext cx="5402785" cy="1105986"/>
      </dsp:txXfrm>
    </dsp:sp>
    <dsp:sp modelId="{D4A87F17-BB46-4206-A5CD-045E10882B45}">
      <dsp:nvSpPr>
        <dsp:cNvPr id="0" name=""/>
        <dsp:cNvSpPr/>
      </dsp:nvSpPr>
      <dsp:spPr>
        <a:xfrm>
          <a:off x="0" y="2767148"/>
          <a:ext cx="6680200" cy="110598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4955A3-3047-4857-94F1-0901E3DFB01E}">
      <dsp:nvSpPr>
        <dsp:cNvPr id="0" name=""/>
        <dsp:cNvSpPr/>
      </dsp:nvSpPr>
      <dsp:spPr>
        <a:xfrm>
          <a:off x="334560" y="3015995"/>
          <a:ext cx="608292" cy="60829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8A2053-7D88-416E-A309-C0C321520E02}">
      <dsp:nvSpPr>
        <dsp:cNvPr id="0" name=""/>
        <dsp:cNvSpPr/>
      </dsp:nvSpPr>
      <dsp:spPr>
        <a:xfrm>
          <a:off x="1277414" y="2767148"/>
          <a:ext cx="5402785" cy="1105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50" tIns="117050" rIns="117050" bIns="117050" numCol="1" spcCol="1270" anchor="ctr" anchorCtr="0">
          <a:noAutofit/>
        </a:bodyPr>
        <a:lstStyle/>
        <a:p>
          <a:pPr marL="0" lvl="0" indent="0" algn="l" defTabSz="711200">
            <a:lnSpc>
              <a:spcPct val="90000"/>
            </a:lnSpc>
            <a:spcBef>
              <a:spcPct val="0"/>
            </a:spcBef>
            <a:spcAft>
              <a:spcPct val="35000"/>
            </a:spcAft>
            <a:buNone/>
          </a:pPr>
          <a:r>
            <a:rPr lang="en-GB" sz="1600" kern="1200"/>
            <a:t>The need for clarity relating to the criminal offence of overlaying.</a:t>
          </a:r>
          <a:endParaRPr lang="en-US" sz="1600" kern="1200"/>
        </a:p>
      </dsp:txBody>
      <dsp:txXfrm>
        <a:off x="1277414" y="2767148"/>
        <a:ext cx="5402785" cy="1105986"/>
      </dsp:txXfrm>
    </dsp:sp>
    <dsp:sp modelId="{C3876E87-F72A-456D-90BD-71B54770D5BF}">
      <dsp:nvSpPr>
        <dsp:cNvPr id="0" name=""/>
        <dsp:cNvSpPr/>
      </dsp:nvSpPr>
      <dsp:spPr>
        <a:xfrm>
          <a:off x="0" y="4149631"/>
          <a:ext cx="6680200" cy="110598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556E31-ACBA-428A-883B-69406BEEF9D1}">
      <dsp:nvSpPr>
        <dsp:cNvPr id="0" name=""/>
        <dsp:cNvSpPr/>
      </dsp:nvSpPr>
      <dsp:spPr>
        <a:xfrm>
          <a:off x="334560" y="4398478"/>
          <a:ext cx="608292" cy="60829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8D9FF8-D919-4A51-94AE-A8B8DEC8EE51}">
      <dsp:nvSpPr>
        <dsp:cNvPr id="0" name=""/>
        <dsp:cNvSpPr/>
      </dsp:nvSpPr>
      <dsp:spPr>
        <a:xfrm>
          <a:off x="1277414" y="4149631"/>
          <a:ext cx="5402785" cy="1105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50" tIns="117050" rIns="117050" bIns="117050" numCol="1" spcCol="1270" anchor="ctr" anchorCtr="0">
          <a:noAutofit/>
        </a:bodyPr>
        <a:lstStyle/>
        <a:p>
          <a:pPr marL="0" lvl="0" indent="0" algn="l" defTabSz="711200">
            <a:lnSpc>
              <a:spcPct val="90000"/>
            </a:lnSpc>
            <a:spcBef>
              <a:spcPct val="0"/>
            </a:spcBef>
            <a:spcAft>
              <a:spcPct val="35000"/>
            </a:spcAft>
            <a:buNone/>
          </a:pPr>
          <a:r>
            <a:rPr lang="en-GB" sz="1600" kern="1200"/>
            <a:t>To bring messages regarding safe sleep together in one accessible leaflet.</a:t>
          </a:r>
          <a:endParaRPr lang="en-US" sz="1600" kern="1200"/>
        </a:p>
      </dsp:txBody>
      <dsp:txXfrm>
        <a:off x="1277414" y="4149631"/>
        <a:ext cx="5402785" cy="1105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B94F6-CA7B-49F8-B91B-9D3F798182A7}">
      <dsp:nvSpPr>
        <dsp:cNvPr id="0" name=""/>
        <dsp:cNvSpPr/>
      </dsp:nvSpPr>
      <dsp:spPr>
        <a:xfrm>
          <a:off x="0" y="448020"/>
          <a:ext cx="6680200" cy="10342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Reduction in the number of baby deaths where unsafe safe sleep is a presenting factor.</a:t>
          </a:r>
          <a:endParaRPr lang="en-US" sz="2600" kern="1200" dirty="0"/>
        </a:p>
      </dsp:txBody>
      <dsp:txXfrm>
        <a:off x="50489" y="498509"/>
        <a:ext cx="6579222" cy="933302"/>
      </dsp:txXfrm>
    </dsp:sp>
    <dsp:sp modelId="{5CA9AFAF-DB31-432E-9F4C-7036D5E3F994}">
      <dsp:nvSpPr>
        <dsp:cNvPr id="0" name=""/>
        <dsp:cNvSpPr/>
      </dsp:nvSpPr>
      <dsp:spPr>
        <a:xfrm>
          <a:off x="0" y="1557180"/>
          <a:ext cx="6680200" cy="1034280"/>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Support for professionals to give the safe sleep messages.</a:t>
          </a:r>
          <a:endParaRPr lang="en-US" sz="2600" kern="1200"/>
        </a:p>
      </dsp:txBody>
      <dsp:txXfrm>
        <a:off x="50489" y="1607669"/>
        <a:ext cx="6579222" cy="933302"/>
      </dsp:txXfrm>
    </dsp:sp>
    <dsp:sp modelId="{B328DC2A-7B7B-48D0-86D8-1B13EFBF1ACE}">
      <dsp:nvSpPr>
        <dsp:cNvPr id="0" name=""/>
        <dsp:cNvSpPr/>
      </dsp:nvSpPr>
      <dsp:spPr>
        <a:xfrm>
          <a:off x="0" y="2666340"/>
          <a:ext cx="6680200" cy="1034280"/>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A consistent message is given to parents/ carers.</a:t>
          </a:r>
          <a:endParaRPr lang="en-US" sz="2600" kern="1200"/>
        </a:p>
      </dsp:txBody>
      <dsp:txXfrm>
        <a:off x="50489" y="2716829"/>
        <a:ext cx="6579222" cy="933302"/>
      </dsp:txXfrm>
    </dsp:sp>
    <dsp:sp modelId="{373448BA-19DB-4D8F-A42F-13B39D3B411C}">
      <dsp:nvSpPr>
        <dsp:cNvPr id="0" name=""/>
        <dsp:cNvSpPr/>
      </dsp:nvSpPr>
      <dsp:spPr>
        <a:xfrm>
          <a:off x="0" y="3775500"/>
          <a:ext cx="6680200" cy="103428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Parents/ carers are aware of all sleep risk factors.</a:t>
          </a:r>
          <a:endParaRPr lang="en-US" sz="2600" kern="1200"/>
        </a:p>
      </dsp:txBody>
      <dsp:txXfrm>
        <a:off x="50489" y="3825989"/>
        <a:ext cx="6579222" cy="933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99C8F-4DA1-40E3-BEF2-92E66303A79F}">
      <dsp:nvSpPr>
        <dsp:cNvPr id="0" name=""/>
        <dsp:cNvSpPr/>
      </dsp:nvSpPr>
      <dsp:spPr>
        <a:xfrm>
          <a:off x="270213" y="2391"/>
          <a:ext cx="1832698" cy="109961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defRPr cap="all"/>
          </a:pPr>
          <a:r>
            <a:rPr lang="en-GB" sz="2200" kern="1200"/>
            <a:t>Midwifery</a:t>
          </a:r>
          <a:endParaRPr lang="en-US" sz="2200" kern="1200"/>
        </a:p>
      </dsp:txBody>
      <dsp:txXfrm>
        <a:off x="270213" y="2391"/>
        <a:ext cx="1832698" cy="1099619"/>
      </dsp:txXfrm>
    </dsp:sp>
    <dsp:sp modelId="{DD57AFDD-DDA6-4361-8152-D75007C41B0F}">
      <dsp:nvSpPr>
        <dsp:cNvPr id="0" name=""/>
        <dsp:cNvSpPr/>
      </dsp:nvSpPr>
      <dsp:spPr>
        <a:xfrm>
          <a:off x="2286182" y="2391"/>
          <a:ext cx="1832698" cy="109961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defRPr cap="all"/>
          </a:pPr>
          <a:r>
            <a:rPr lang="en-GB" sz="2200" kern="1200"/>
            <a:t>Health visiting</a:t>
          </a:r>
          <a:endParaRPr lang="en-US" sz="2200" kern="1200"/>
        </a:p>
      </dsp:txBody>
      <dsp:txXfrm>
        <a:off x="2286182" y="2391"/>
        <a:ext cx="1832698" cy="1099619"/>
      </dsp:txXfrm>
    </dsp:sp>
    <dsp:sp modelId="{3FE7F5B7-42A5-4FBE-83B0-308933F3A19E}">
      <dsp:nvSpPr>
        <dsp:cNvPr id="0" name=""/>
        <dsp:cNvSpPr/>
      </dsp:nvSpPr>
      <dsp:spPr>
        <a:xfrm>
          <a:off x="4302150" y="2391"/>
          <a:ext cx="1832698" cy="109961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defRPr cap="all"/>
          </a:pPr>
          <a:r>
            <a:rPr lang="en-GB" sz="2200" kern="1200"/>
            <a:t>GP’S</a:t>
          </a:r>
          <a:endParaRPr lang="en-US" sz="2200" kern="1200"/>
        </a:p>
      </dsp:txBody>
      <dsp:txXfrm>
        <a:off x="4302150" y="2391"/>
        <a:ext cx="1832698" cy="1099619"/>
      </dsp:txXfrm>
    </dsp:sp>
    <dsp:sp modelId="{063DD3AD-DC93-4C88-80F7-651AF276334D}">
      <dsp:nvSpPr>
        <dsp:cNvPr id="0" name=""/>
        <dsp:cNvSpPr/>
      </dsp:nvSpPr>
      <dsp:spPr>
        <a:xfrm>
          <a:off x="270213" y="1285280"/>
          <a:ext cx="1832698" cy="109961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defRPr cap="all"/>
          </a:pPr>
          <a:r>
            <a:rPr lang="en-GB" sz="2200" kern="1200"/>
            <a:t>Family Support Services</a:t>
          </a:r>
          <a:endParaRPr lang="en-US" sz="2200" kern="1200"/>
        </a:p>
      </dsp:txBody>
      <dsp:txXfrm>
        <a:off x="270213" y="1285280"/>
        <a:ext cx="1832698" cy="1099619"/>
      </dsp:txXfrm>
    </dsp:sp>
    <dsp:sp modelId="{845243FA-D5D8-4185-BC82-9786C6AA05F6}">
      <dsp:nvSpPr>
        <dsp:cNvPr id="0" name=""/>
        <dsp:cNvSpPr/>
      </dsp:nvSpPr>
      <dsp:spPr>
        <a:xfrm>
          <a:off x="2286182" y="1285280"/>
          <a:ext cx="1832698" cy="109961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defRPr cap="all"/>
          </a:pPr>
          <a:r>
            <a:rPr lang="en-GB" sz="2200" kern="1200"/>
            <a:t>Police</a:t>
          </a:r>
          <a:endParaRPr lang="en-US" sz="2200" kern="1200"/>
        </a:p>
      </dsp:txBody>
      <dsp:txXfrm>
        <a:off x="2286182" y="1285280"/>
        <a:ext cx="1832698" cy="1099619"/>
      </dsp:txXfrm>
    </dsp:sp>
    <dsp:sp modelId="{0F2FA197-EB1A-4A3C-9590-0C757D3B853C}">
      <dsp:nvSpPr>
        <dsp:cNvPr id="0" name=""/>
        <dsp:cNvSpPr/>
      </dsp:nvSpPr>
      <dsp:spPr>
        <a:xfrm>
          <a:off x="4302150" y="1285280"/>
          <a:ext cx="1832698" cy="109961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defRPr cap="all"/>
          </a:pPr>
          <a:r>
            <a:rPr lang="en-GB" sz="2200" kern="1200"/>
            <a:t>Early Years</a:t>
          </a:r>
          <a:endParaRPr lang="en-US" sz="2200" kern="1200"/>
        </a:p>
      </dsp:txBody>
      <dsp:txXfrm>
        <a:off x="4302150" y="1285280"/>
        <a:ext cx="1832698" cy="1099619"/>
      </dsp:txXfrm>
    </dsp:sp>
    <dsp:sp modelId="{229E56E7-81F7-49C0-B599-9BFD890C3461}">
      <dsp:nvSpPr>
        <dsp:cNvPr id="0" name=""/>
        <dsp:cNvSpPr/>
      </dsp:nvSpPr>
      <dsp:spPr>
        <a:xfrm>
          <a:off x="1278197" y="2568169"/>
          <a:ext cx="1832698" cy="109961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defRPr cap="all"/>
          </a:pPr>
          <a:r>
            <a:rPr lang="en-GB" sz="2200" kern="1200" dirty="0"/>
            <a:t>Housing</a:t>
          </a:r>
          <a:endParaRPr lang="en-US" sz="2200" kern="1200" dirty="0"/>
        </a:p>
      </dsp:txBody>
      <dsp:txXfrm>
        <a:off x="1278197" y="2568169"/>
        <a:ext cx="1832698" cy="1099619"/>
      </dsp:txXfrm>
    </dsp:sp>
    <dsp:sp modelId="{0A837C1B-ACC1-4691-BB8B-1C614E5ED7E8}">
      <dsp:nvSpPr>
        <dsp:cNvPr id="0" name=""/>
        <dsp:cNvSpPr/>
      </dsp:nvSpPr>
      <dsp:spPr>
        <a:xfrm>
          <a:off x="3294166" y="2568169"/>
          <a:ext cx="1832698" cy="109961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defRPr cap="all"/>
          </a:pPr>
          <a:r>
            <a:rPr lang="en-GB" sz="2200" kern="1200" dirty="0"/>
            <a:t>Police</a:t>
          </a:r>
          <a:endParaRPr lang="en-US" sz="2200" kern="1200" dirty="0"/>
        </a:p>
      </dsp:txBody>
      <dsp:txXfrm>
        <a:off x="3294166" y="2568169"/>
        <a:ext cx="1832698" cy="10996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EBDDB-1CE3-477A-A126-0CFB4152B123}" type="datetimeFigureOut">
              <a:rPr lang="en-GB" smtClean="0"/>
              <a:t>10/03/2020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471A8-3104-4E92-BA56-5399FD933674}" type="slidenum">
              <a:rPr lang="en-GB" smtClean="0"/>
              <a:t>‹#›</a:t>
            </a:fld>
            <a:endParaRPr lang="en-GB"/>
          </a:p>
        </p:txBody>
      </p:sp>
    </p:spTree>
    <p:extLst>
      <p:ext uri="{BB962C8B-B14F-4D97-AF65-F5344CB8AC3E}">
        <p14:creationId xmlns:p14="http://schemas.microsoft.com/office/powerpoint/2010/main" val="211067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aseline="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7751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026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8740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3115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4086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2111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9336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5132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0021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will be expanded to include other agencies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0873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38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aseline="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9021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you may have</a:t>
            </a:r>
            <a:r>
              <a:rPr lang="en-GB" baseline="0" dirty="0"/>
              <a:t> heard of this offence however many have not</a:t>
            </a:r>
          </a:p>
          <a:p>
            <a:r>
              <a:rPr lang="en-GB" dirty="0"/>
              <a:t>We</a:t>
            </a:r>
            <a:r>
              <a:rPr lang="en-GB" baseline="0" dirty="0"/>
              <a:t> unfortunately respond to a number of incidents a year where a child has died and there is a potential link to co sleeping.</a:t>
            </a:r>
          </a:p>
          <a:p>
            <a:r>
              <a:rPr lang="en-GB" baseline="0" dirty="0"/>
              <a:t>The key to this offence is whether we as the police suspect that the person who has co slept has taken any alcohol or a prohibited drug (one not prescribed to them legally).</a:t>
            </a:r>
          </a:p>
          <a:p>
            <a:r>
              <a:rPr lang="en-GB" baseline="0" dirty="0"/>
              <a:t>Often police are called in the middle of the night or early morning and even if not under the influence then the offence may still be relevant if they drank before going to bed.</a:t>
            </a:r>
          </a:p>
          <a:p>
            <a:r>
              <a:rPr lang="en-GB" baseline="0" dirty="0"/>
              <a:t>There is no specific level (e.g. drink drive)</a:t>
            </a:r>
          </a:p>
          <a:p>
            <a:r>
              <a:rPr lang="en-GB" baseline="0" dirty="0"/>
              <a:t>This includes sofa’s or other furniture.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1EDD90-9157-4FE0-B851-C4B9B2A75BD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8645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fulfil our role police must respond</a:t>
            </a:r>
            <a:r>
              <a:rPr lang="en-GB" baseline="0" dirty="0"/>
              <a:t> quickly and effectively to secure evidence of a potential offence- this therefore requires</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1EDD90-9157-4FE0-B851-C4B9B2A75BD0}" type="slidenum">
              <a:rPr kumimoji="0" lang="en-GB"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1365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1EDD90-9157-4FE0-B851-C4B9B2A75BD0}" type="slidenum">
              <a:rPr kumimoji="0" lang="en-GB"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GB"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r>
              <a:rPr lang="en-GB" dirty="0"/>
              <a:t>Just</a:t>
            </a:r>
            <a:r>
              <a:rPr lang="en-GB" baseline="0" dirty="0"/>
              <a:t> because the Overlay offence is not applicable does not prevent police considering a wider neglect offence.</a:t>
            </a:r>
            <a:endParaRPr lang="en-GB" dirty="0"/>
          </a:p>
        </p:txBody>
      </p:sp>
    </p:spTree>
    <p:extLst>
      <p:ext uri="{BB962C8B-B14F-4D97-AF65-F5344CB8AC3E}">
        <p14:creationId xmlns:p14="http://schemas.microsoft.com/office/powerpoint/2010/main" val="3182050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5463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Every Sleep Counts group have developed a number of different tools to support practitioners in delivering the key messages to parents. All of these can be accessed via the online toolkit.</a:t>
            </a:r>
          </a:p>
          <a:p>
            <a:r>
              <a:rPr lang="en-GB" dirty="0"/>
              <a:t>Highlight the leaflet, poster and glow in the dark stickers (images on next slides) </a:t>
            </a:r>
          </a:p>
          <a:p>
            <a:r>
              <a:rPr lang="en-GB" dirty="0"/>
              <a:t>A train the trainer package has been developed and sessions will be held over the coming months</a:t>
            </a:r>
          </a:p>
          <a:p>
            <a:r>
              <a:rPr lang="en-GB" dirty="0"/>
              <a:t>Case scenarios and an in-depth case study have also been developed for discussion within your team meetings.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5027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information on the leaflet includes a number of different places a baby may be put to sleep highlighting the associated risks and reminding parents of the safest place for their baby to be put to sleep. It also highlights the need for advice to be followed for every sleep.</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5987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poster is printed on the back of the leaflet and can be used as an easy read version for those who have learning difficulties or whose first language isn’t English.</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3499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Glow in the dark stickers to be placed on or near the cot as a reminder to parents.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9370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Some comments left by responders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2887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be tweeting safe sleep messages please like and re-tweet using the #</a:t>
            </a:r>
            <a:r>
              <a:rPr lang="en-GB" dirty="0" err="1"/>
              <a:t>everysleepcounts</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544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a:t>Talk about Hampshire cases</a:t>
            </a:r>
          </a:p>
          <a:p>
            <a:r>
              <a:rPr lang="en-GB" sz="1200" baseline="0" dirty="0"/>
              <a:t>Variety of circumstances; duvet on a floor, alone on sofa, co-sleeping on sofa- with/ without drugs/ alcohol, co-sleeping in a bed with/ without medication/ drugs/ alcohol, sleep aids, other areas makeshift beds.</a:t>
            </a:r>
          </a:p>
          <a:p>
            <a:endParaRPr lang="en-GB" sz="1200" baseline="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3429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 of Ella- this is why we are doing this programme</a:t>
            </a:r>
          </a:p>
          <a:p>
            <a:endParaRPr lang="en-GB" dirty="0"/>
          </a:p>
          <a:p>
            <a:r>
              <a:rPr lang="en-GB" dirty="0"/>
              <a:t>In what circumstances may you as settings and childminders identify unsafe seep situations or be able to have conversations about safe sleep?</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5813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3029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4116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4536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289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7593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1B4BE-8371-4ACF-9DCA-F2B14ABEB05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5253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DBDD49-FD99-4F38-93B4-2CCE7D354A4B}" type="datetime1">
              <a:rPr lang="en-GB" smtClean="0"/>
              <a:t>10/03/2020</a:t>
            </a:fld>
            <a:endParaRPr lang="en-GB" dirty="0"/>
          </a:p>
        </p:txBody>
      </p:sp>
      <p:sp>
        <p:nvSpPr>
          <p:cNvPr id="5" name="Footer Placeholder 4"/>
          <p:cNvSpPr>
            <a:spLocks noGrp="1"/>
          </p:cNvSpPr>
          <p:nvPr>
            <p:ph type="ftr" sz="quarter" idx="11"/>
          </p:nvPr>
        </p:nvSpPr>
        <p:spPr/>
        <p:txBody>
          <a:bodyPr/>
          <a:lstStyle/>
          <a:p>
            <a:r>
              <a:rPr lang="en-GB"/>
              <a:t>#everysleepcountshampshire</a:t>
            </a:r>
            <a:endParaRPr lang="en-GB" dirty="0"/>
          </a:p>
        </p:txBody>
      </p:sp>
      <p:sp>
        <p:nvSpPr>
          <p:cNvPr id="6" name="Slide Number Placeholder 5"/>
          <p:cNvSpPr>
            <a:spLocks noGrp="1"/>
          </p:cNvSpPr>
          <p:nvPr>
            <p:ph type="sldNum" sz="quarter" idx="12"/>
          </p:nvPr>
        </p:nvSpPr>
        <p:spPr/>
        <p:txBody>
          <a:bodyPr/>
          <a:lstStyle/>
          <a:p>
            <a:fld id="{AE435121-BF11-4F9B-862E-F513C1E10A55}" type="slidenum">
              <a:rPr lang="en-GB" smtClean="0"/>
              <a:t>‹#›</a:t>
            </a:fld>
            <a:endParaRPr lang="en-GB"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378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811942-5965-4A20-8D69-C8484797C453}" type="datetime1">
              <a:rPr lang="en-GB" smtClean="0"/>
              <a:t>10/03/2020</a:t>
            </a:fld>
            <a:endParaRPr lang="en-GB" dirty="0"/>
          </a:p>
        </p:txBody>
      </p:sp>
      <p:sp>
        <p:nvSpPr>
          <p:cNvPr id="5" name="Footer Placeholder 4"/>
          <p:cNvSpPr>
            <a:spLocks noGrp="1"/>
          </p:cNvSpPr>
          <p:nvPr>
            <p:ph type="ftr" sz="quarter" idx="11"/>
          </p:nvPr>
        </p:nvSpPr>
        <p:spPr/>
        <p:txBody>
          <a:bodyPr/>
          <a:lstStyle/>
          <a:p>
            <a:r>
              <a:rPr lang="en-GB"/>
              <a:t>#everysleepcountshampshire</a:t>
            </a:r>
            <a:endParaRPr lang="en-GB" dirty="0"/>
          </a:p>
        </p:txBody>
      </p:sp>
      <p:sp>
        <p:nvSpPr>
          <p:cNvPr id="6" name="Slide Number Placeholder 5"/>
          <p:cNvSpPr>
            <a:spLocks noGrp="1"/>
          </p:cNvSpPr>
          <p:nvPr>
            <p:ph type="sldNum" sz="quarter" idx="12"/>
          </p:nvPr>
        </p:nvSpPr>
        <p:spPr/>
        <p:txBody>
          <a:bodyPr/>
          <a:lstStyle/>
          <a:p>
            <a:fld id="{AE435121-BF11-4F9B-862E-F513C1E10A55}" type="slidenum">
              <a:rPr lang="en-GB" smtClean="0"/>
              <a:t>‹#›</a:t>
            </a:fld>
            <a:endParaRPr lang="en-GB" dirty="0"/>
          </a:p>
        </p:txBody>
      </p:sp>
    </p:spTree>
    <p:extLst>
      <p:ext uri="{BB962C8B-B14F-4D97-AF65-F5344CB8AC3E}">
        <p14:creationId xmlns:p14="http://schemas.microsoft.com/office/powerpoint/2010/main" val="3978571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208E6-54EA-45EF-8F64-13E8D5F1F620}" type="datetime1">
              <a:rPr lang="en-GB" smtClean="0"/>
              <a:t>10/03/2020</a:t>
            </a:fld>
            <a:endParaRPr lang="en-GB" dirty="0"/>
          </a:p>
        </p:txBody>
      </p:sp>
      <p:sp>
        <p:nvSpPr>
          <p:cNvPr id="5" name="Footer Placeholder 4"/>
          <p:cNvSpPr>
            <a:spLocks noGrp="1"/>
          </p:cNvSpPr>
          <p:nvPr>
            <p:ph type="ftr" sz="quarter" idx="11"/>
          </p:nvPr>
        </p:nvSpPr>
        <p:spPr/>
        <p:txBody>
          <a:bodyPr/>
          <a:lstStyle/>
          <a:p>
            <a:r>
              <a:rPr lang="en-GB"/>
              <a:t>#everysleepcountshampshire</a:t>
            </a:r>
            <a:endParaRPr lang="en-GB" dirty="0"/>
          </a:p>
        </p:txBody>
      </p:sp>
      <p:sp>
        <p:nvSpPr>
          <p:cNvPr id="6" name="Slide Number Placeholder 5"/>
          <p:cNvSpPr>
            <a:spLocks noGrp="1"/>
          </p:cNvSpPr>
          <p:nvPr>
            <p:ph type="sldNum" sz="quarter" idx="12"/>
          </p:nvPr>
        </p:nvSpPr>
        <p:spPr/>
        <p:txBody>
          <a:bodyPr/>
          <a:lstStyle/>
          <a:p>
            <a:fld id="{AE435121-BF11-4F9B-862E-F513C1E10A55}" type="slidenum">
              <a:rPr lang="en-GB" smtClean="0"/>
              <a:t>‹#›</a:t>
            </a:fld>
            <a:endParaRPr lang="en-GB" dirty="0"/>
          </a:p>
        </p:txBody>
      </p:sp>
    </p:spTree>
    <p:extLst>
      <p:ext uri="{BB962C8B-B14F-4D97-AF65-F5344CB8AC3E}">
        <p14:creationId xmlns:p14="http://schemas.microsoft.com/office/powerpoint/2010/main" val="1058722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BB0AD17-D2F2-407B-8368-0E5D1FF9C1BE}" type="slidenum">
              <a:rPr lang="en-GB" altLang="en-US"/>
              <a:pPr/>
              <a:t>‹#›</a:t>
            </a:fld>
            <a:endParaRPr lang="en-GB" altLang="en-US"/>
          </a:p>
        </p:txBody>
      </p:sp>
    </p:spTree>
    <p:extLst>
      <p:ext uri="{BB962C8B-B14F-4D97-AF65-F5344CB8AC3E}">
        <p14:creationId xmlns:p14="http://schemas.microsoft.com/office/powerpoint/2010/main" val="1657596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D2FD4DC-8086-486C-BF58-76F2F19CBFA5}" type="slidenum">
              <a:rPr lang="en-GB" altLang="en-US"/>
              <a:pPr/>
              <a:t>‹#›</a:t>
            </a:fld>
            <a:endParaRPr lang="en-GB" altLang="en-US"/>
          </a:p>
        </p:txBody>
      </p:sp>
    </p:spTree>
    <p:extLst>
      <p:ext uri="{BB962C8B-B14F-4D97-AF65-F5344CB8AC3E}">
        <p14:creationId xmlns:p14="http://schemas.microsoft.com/office/powerpoint/2010/main" val="327813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4D14348-8DF0-4814-A0C8-10DD3430B270}" type="slidenum">
              <a:rPr lang="en-GB" altLang="en-US"/>
              <a:pPr/>
              <a:t>‹#›</a:t>
            </a:fld>
            <a:endParaRPr lang="en-GB" altLang="en-US"/>
          </a:p>
        </p:txBody>
      </p:sp>
    </p:spTree>
    <p:extLst>
      <p:ext uri="{BB962C8B-B14F-4D97-AF65-F5344CB8AC3E}">
        <p14:creationId xmlns:p14="http://schemas.microsoft.com/office/powerpoint/2010/main" val="786028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4433" y="1566863"/>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22433" y="1566863"/>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8A95E806-B91C-4704-8015-72F0B1014924}" type="slidenum">
              <a:rPr lang="en-GB" altLang="en-US"/>
              <a:pPr/>
              <a:t>‹#›</a:t>
            </a:fld>
            <a:endParaRPr lang="en-GB" altLang="en-US"/>
          </a:p>
        </p:txBody>
      </p:sp>
    </p:spTree>
    <p:extLst>
      <p:ext uri="{BB962C8B-B14F-4D97-AF65-F5344CB8AC3E}">
        <p14:creationId xmlns:p14="http://schemas.microsoft.com/office/powerpoint/2010/main" val="1110227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1A53669A-927E-45D9-86B0-7DB88C7323C0}" type="slidenum">
              <a:rPr lang="en-GB" altLang="en-US"/>
              <a:pPr/>
              <a:t>‹#›</a:t>
            </a:fld>
            <a:endParaRPr lang="en-GB" altLang="en-US"/>
          </a:p>
        </p:txBody>
      </p:sp>
    </p:spTree>
    <p:extLst>
      <p:ext uri="{BB962C8B-B14F-4D97-AF65-F5344CB8AC3E}">
        <p14:creationId xmlns:p14="http://schemas.microsoft.com/office/powerpoint/2010/main" val="1229435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03C73845-FF46-4EEF-896E-D8A19EC9C059}" type="slidenum">
              <a:rPr lang="en-GB" altLang="en-US"/>
              <a:pPr/>
              <a:t>‹#›</a:t>
            </a:fld>
            <a:endParaRPr lang="en-GB" altLang="en-US"/>
          </a:p>
        </p:txBody>
      </p:sp>
    </p:spTree>
    <p:extLst>
      <p:ext uri="{BB962C8B-B14F-4D97-AF65-F5344CB8AC3E}">
        <p14:creationId xmlns:p14="http://schemas.microsoft.com/office/powerpoint/2010/main" val="2610618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F0E0B7BB-DFD9-4B15-B78D-9217A975A01E}" type="slidenum">
              <a:rPr lang="en-GB" altLang="en-US"/>
              <a:pPr/>
              <a:t>‹#›</a:t>
            </a:fld>
            <a:endParaRPr lang="en-GB" altLang="en-US"/>
          </a:p>
        </p:txBody>
      </p:sp>
    </p:spTree>
    <p:extLst>
      <p:ext uri="{BB962C8B-B14F-4D97-AF65-F5344CB8AC3E}">
        <p14:creationId xmlns:p14="http://schemas.microsoft.com/office/powerpoint/2010/main" val="1628748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75853D2-505B-4E53-B501-AB0FA2D992E6}" type="slidenum">
              <a:rPr lang="en-GB" altLang="en-US"/>
              <a:pPr/>
              <a:t>‹#›</a:t>
            </a:fld>
            <a:endParaRPr lang="en-GB" altLang="en-US"/>
          </a:p>
        </p:txBody>
      </p:sp>
    </p:spTree>
    <p:extLst>
      <p:ext uri="{BB962C8B-B14F-4D97-AF65-F5344CB8AC3E}">
        <p14:creationId xmlns:p14="http://schemas.microsoft.com/office/powerpoint/2010/main" val="280805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1180A-78ED-48B4-9994-4410CFF2A54C}" type="datetime1">
              <a:rPr lang="en-GB" smtClean="0"/>
              <a:t>10/03/2020</a:t>
            </a:fld>
            <a:endParaRPr lang="en-GB" dirty="0"/>
          </a:p>
        </p:txBody>
      </p:sp>
      <p:sp>
        <p:nvSpPr>
          <p:cNvPr id="5" name="Footer Placeholder 4"/>
          <p:cNvSpPr>
            <a:spLocks noGrp="1"/>
          </p:cNvSpPr>
          <p:nvPr>
            <p:ph type="ftr" sz="quarter" idx="11"/>
          </p:nvPr>
        </p:nvSpPr>
        <p:spPr/>
        <p:txBody>
          <a:bodyPr/>
          <a:lstStyle/>
          <a:p>
            <a:r>
              <a:rPr lang="en-GB"/>
              <a:t>#everysleepcountshampshire</a:t>
            </a:r>
            <a:endParaRPr lang="en-GB" dirty="0"/>
          </a:p>
        </p:txBody>
      </p:sp>
      <p:sp>
        <p:nvSpPr>
          <p:cNvPr id="6" name="Slide Number Placeholder 5"/>
          <p:cNvSpPr>
            <a:spLocks noGrp="1"/>
          </p:cNvSpPr>
          <p:nvPr>
            <p:ph type="sldNum" sz="quarter" idx="12"/>
          </p:nvPr>
        </p:nvSpPr>
        <p:spPr/>
        <p:txBody>
          <a:bodyPr/>
          <a:lstStyle/>
          <a:p>
            <a:fld id="{AE435121-BF11-4F9B-862E-F513C1E10A55}" type="slidenum">
              <a:rPr lang="en-GB" smtClean="0"/>
              <a:t>‹#›</a:t>
            </a:fld>
            <a:endParaRPr lang="en-GB" dirty="0"/>
          </a:p>
        </p:txBody>
      </p:sp>
    </p:spTree>
    <p:extLst>
      <p:ext uri="{BB962C8B-B14F-4D97-AF65-F5344CB8AC3E}">
        <p14:creationId xmlns:p14="http://schemas.microsoft.com/office/powerpoint/2010/main" val="250505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BED717A-D4E3-4CBB-9CA6-1B13658D2C7E}" type="slidenum">
              <a:rPr lang="en-GB" altLang="en-US"/>
              <a:pPr/>
              <a:t>‹#›</a:t>
            </a:fld>
            <a:endParaRPr lang="en-GB" altLang="en-US"/>
          </a:p>
        </p:txBody>
      </p:sp>
    </p:spTree>
    <p:extLst>
      <p:ext uri="{BB962C8B-B14F-4D97-AF65-F5344CB8AC3E}">
        <p14:creationId xmlns:p14="http://schemas.microsoft.com/office/powerpoint/2010/main" val="2064726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B5A5A8DC-D189-4FBC-9CF6-48A556F36C4E}" type="slidenum">
              <a:rPr lang="en-GB" altLang="en-US"/>
              <a:pPr/>
              <a:t>‹#›</a:t>
            </a:fld>
            <a:endParaRPr lang="en-GB" altLang="en-US"/>
          </a:p>
        </p:txBody>
      </p:sp>
    </p:spTree>
    <p:extLst>
      <p:ext uri="{BB962C8B-B14F-4D97-AF65-F5344CB8AC3E}">
        <p14:creationId xmlns:p14="http://schemas.microsoft.com/office/powerpoint/2010/main" val="463700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64033" y="188913"/>
            <a:ext cx="2743200" cy="59039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4433" y="188913"/>
            <a:ext cx="8026400" cy="59039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5752E23-9109-41A7-AD7A-98531F8E9EA7}" type="slidenum">
              <a:rPr lang="en-GB" altLang="en-US"/>
              <a:pPr/>
              <a:t>‹#›</a:t>
            </a:fld>
            <a:endParaRPr lang="en-GB" altLang="en-US"/>
          </a:p>
        </p:txBody>
      </p:sp>
    </p:spTree>
    <p:extLst>
      <p:ext uri="{BB962C8B-B14F-4D97-AF65-F5344CB8AC3E}">
        <p14:creationId xmlns:p14="http://schemas.microsoft.com/office/powerpoint/2010/main" val="2138638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6866" name="Picture 2" descr="SLC-October-blank-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813"/>
          </a:xfrm>
          <a:prstGeom prst="rect">
            <a:avLst/>
          </a:prstGeom>
          <a:noFill/>
          <a:extLst>
            <a:ext uri="{909E8E84-426E-40DD-AFC4-6F175D3DCCD1}">
              <a14:hiddenFill xmlns:a14="http://schemas.microsoft.com/office/drawing/2010/main">
                <a:solidFill>
                  <a:srgbClr val="FFFFFF"/>
                </a:solidFill>
              </a14:hiddenFill>
            </a:ext>
          </a:extLst>
        </p:spPr>
      </p:pic>
      <p:sp>
        <p:nvSpPr>
          <p:cNvPr id="36867" name="Rectangle 3"/>
          <p:cNvSpPr>
            <a:spLocks noGrp="1" noChangeArrowheads="1"/>
          </p:cNvSpPr>
          <p:nvPr>
            <p:ph type="ctrTitle"/>
          </p:nvPr>
        </p:nvSpPr>
        <p:spPr>
          <a:xfrm>
            <a:off x="914400" y="5300663"/>
            <a:ext cx="10363200" cy="792162"/>
          </a:xfrm>
        </p:spPr>
        <p:txBody>
          <a:bodyPr/>
          <a:lstStyle>
            <a:lvl1pPr algn="ctr">
              <a:defRPr sz="4000"/>
            </a:lvl1pPr>
          </a:lstStyle>
          <a:p>
            <a:pPr lvl="0"/>
            <a:r>
              <a:rPr lang="en-US" altLang="en-US" noProof="0"/>
              <a:t>Click to edit Master title style</a:t>
            </a:r>
            <a:endParaRPr lang="en-GB" altLang="en-US" noProof="0"/>
          </a:p>
        </p:txBody>
      </p:sp>
      <p:sp>
        <p:nvSpPr>
          <p:cNvPr id="36868" name="Rectangle 4"/>
          <p:cNvSpPr>
            <a:spLocks noGrp="1" noChangeArrowheads="1"/>
          </p:cNvSpPr>
          <p:nvPr>
            <p:ph type="subTitle" idx="1"/>
          </p:nvPr>
        </p:nvSpPr>
        <p:spPr>
          <a:xfrm>
            <a:off x="1828800" y="6021388"/>
            <a:ext cx="8534400" cy="482600"/>
          </a:xfrm>
        </p:spPr>
        <p:txBody>
          <a:bodyPr/>
          <a:lstStyle>
            <a:lvl1pPr marL="0" indent="0" algn="ctr">
              <a:buFontTx/>
              <a:buNone/>
              <a:defRPr sz="2400"/>
            </a:lvl1pPr>
          </a:lstStyle>
          <a:p>
            <a:pPr lvl="0"/>
            <a:r>
              <a:rPr lang="en-US" altLang="en-US" noProof="0"/>
              <a:t>Click to edit Master subtitle style</a:t>
            </a:r>
            <a:endParaRPr lang="en-GB" altLang="en-US" noProof="0"/>
          </a:p>
        </p:txBody>
      </p:sp>
      <p:sp>
        <p:nvSpPr>
          <p:cNvPr id="36870" name="Rectangle 6"/>
          <p:cNvSpPr>
            <a:spLocks noGrp="1" noChangeArrowheads="1"/>
          </p:cNvSpPr>
          <p:nvPr>
            <p:ph type="sldNum" sz="quarter" idx="4"/>
          </p:nvPr>
        </p:nvSpPr>
        <p:spPr>
          <a:xfrm>
            <a:off x="11664951" y="6524625"/>
            <a:ext cx="457200" cy="260350"/>
          </a:xfrm>
        </p:spPr>
        <p:txBody>
          <a:bodyPr/>
          <a:lstStyle>
            <a:lvl1pPr>
              <a:defRPr>
                <a:solidFill>
                  <a:schemeClr val="tx1"/>
                </a:solidFill>
              </a:defRPr>
            </a:lvl1pPr>
          </a:lstStyle>
          <a:p>
            <a:fld id="{9EFF8BED-7A01-4C59-9BCF-177C364086AE}" type="slidenum">
              <a:rPr lang="en-GB" altLang="en-US"/>
              <a:pPr/>
              <a:t>‹#›</a:t>
            </a:fld>
            <a:endParaRPr lang="en-GB" altLang="en-US"/>
          </a:p>
        </p:txBody>
      </p:sp>
    </p:spTree>
    <p:extLst>
      <p:ext uri="{BB962C8B-B14F-4D97-AF65-F5344CB8AC3E}">
        <p14:creationId xmlns:p14="http://schemas.microsoft.com/office/powerpoint/2010/main" val="92557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6651B1A-8AC0-4059-974D-301A98E594A2}" type="slidenum">
              <a:rPr lang="en-GB" altLang="en-US"/>
              <a:pPr/>
              <a:t>‹#›</a:t>
            </a:fld>
            <a:endParaRPr lang="en-GB" altLang="en-US"/>
          </a:p>
        </p:txBody>
      </p:sp>
    </p:spTree>
    <p:extLst>
      <p:ext uri="{BB962C8B-B14F-4D97-AF65-F5344CB8AC3E}">
        <p14:creationId xmlns:p14="http://schemas.microsoft.com/office/powerpoint/2010/main" val="429855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E820F44-CC73-4F4C-A4DC-D075E4FA23A0}" type="slidenum">
              <a:rPr lang="en-GB" altLang="en-US"/>
              <a:pPr/>
              <a:t>‹#›</a:t>
            </a:fld>
            <a:endParaRPr lang="en-GB" altLang="en-US"/>
          </a:p>
        </p:txBody>
      </p:sp>
    </p:spTree>
    <p:extLst>
      <p:ext uri="{BB962C8B-B14F-4D97-AF65-F5344CB8AC3E}">
        <p14:creationId xmlns:p14="http://schemas.microsoft.com/office/powerpoint/2010/main" val="2223413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4433" y="1566863"/>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22433" y="1566863"/>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1D8AA5A7-643A-4D7A-B74F-7BB9243D4154}" type="slidenum">
              <a:rPr lang="en-GB" altLang="en-US"/>
              <a:pPr/>
              <a:t>‹#›</a:t>
            </a:fld>
            <a:endParaRPr lang="en-GB" altLang="en-US"/>
          </a:p>
        </p:txBody>
      </p:sp>
    </p:spTree>
    <p:extLst>
      <p:ext uri="{BB962C8B-B14F-4D97-AF65-F5344CB8AC3E}">
        <p14:creationId xmlns:p14="http://schemas.microsoft.com/office/powerpoint/2010/main" val="3526974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FD9E6EEF-B10F-48EF-8C21-42AC84D3B586}" type="slidenum">
              <a:rPr lang="en-GB" altLang="en-US"/>
              <a:pPr/>
              <a:t>‹#›</a:t>
            </a:fld>
            <a:endParaRPr lang="en-GB" altLang="en-US"/>
          </a:p>
        </p:txBody>
      </p:sp>
    </p:spTree>
    <p:extLst>
      <p:ext uri="{BB962C8B-B14F-4D97-AF65-F5344CB8AC3E}">
        <p14:creationId xmlns:p14="http://schemas.microsoft.com/office/powerpoint/2010/main" val="1458255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B34FB1C8-5C47-4167-9996-9A963B019E7A}" type="slidenum">
              <a:rPr lang="en-GB" altLang="en-US"/>
              <a:pPr/>
              <a:t>‹#›</a:t>
            </a:fld>
            <a:endParaRPr lang="en-GB" altLang="en-US"/>
          </a:p>
        </p:txBody>
      </p:sp>
    </p:spTree>
    <p:extLst>
      <p:ext uri="{BB962C8B-B14F-4D97-AF65-F5344CB8AC3E}">
        <p14:creationId xmlns:p14="http://schemas.microsoft.com/office/powerpoint/2010/main" val="3672510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55015626-BA78-43F0-B8BE-CAA6F83B2F23}" type="slidenum">
              <a:rPr lang="en-GB" altLang="en-US"/>
              <a:pPr/>
              <a:t>‹#›</a:t>
            </a:fld>
            <a:endParaRPr lang="en-GB" altLang="en-US"/>
          </a:p>
        </p:txBody>
      </p:sp>
    </p:spTree>
    <p:extLst>
      <p:ext uri="{BB962C8B-B14F-4D97-AF65-F5344CB8AC3E}">
        <p14:creationId xmlns:p14="http://schemas.microsoft.com/office/powerpoint/2010/main" val="303886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BB5AFE-4EFE-414E-B201-4582C79E4EAC}" type="datetime1">
              <a:rPr lang="en-GB" smtClean="0"/>
              <a:t>10/03/2020</a:t>
            </a:fld>
            <a:endParaRPr lang="en-GB" dirty="0"/>
          </a:p>
        </p:txBody>
      </p:sp>
      <p:sp>
        <p:nvSpPr>
          <p:cNvPr id="5" name="Footer Placeholder 4"/>
          <p:cNvSpPr>
            <a:spLocks noGrp="1"/>
          </p:cNvSpPr>
          <p:nvPr>
            <p:ph type="ftr" sz="quarter" idx="11"/>
          </p:nvPr>
        </p:nvSpPr>
        <p:spPr/>
        <p:txBody>
          <a:bodyPr/>
          <a:lstStyle/>
          <a:p>
            <a:r>
              <a:rPr lang="en-GB"/>
              <a:t>#everysleepcountshampshire</a:t>
            </a:r>
            <a:endParaRPr lang="en-GB" dirty="0"/>
          </a:p>
        </p:txBody>
      </p:sp>
      <p:sp>
        <p:nvSpPr>
          <p:cNvPr id="6" name="Slide Number Placeholder 5"/>
          <p:cNvSpPr>
            <a:spLocks noGrp="1"/>
          </p:cNvSpPr>
          <p:nvPr>
            <p:ph type="sldNum" sz="quarter" idx="12"/>
          </p:nvPr>
        </p:nvSpPr>
        <p:spPr/>
        <p:txBody>
          <a:bodyPr/>
          <a:lstStyle/>
          <a:p>
            <a:fld id="{AE435121-BF11-4F9B-862E-F513C1E10A55}" type="slidenum">
              <a:rPr lang="en-GB" smtClean="0"/>
              <a:t>‹#›</a:t>
            </a:fld>
            <a:endParaRPr lang="en-GB"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7062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A61D73D-2A96-419F-B4E2-385BFF71FA51}" type="slidenum">
              <a:rPr lang="en-GB" altLang="en-US"/>
              <a:pPr/>
              <a:t>‹#›</a:t>
            </a:fld>
            <a:endParaRPr lang="en-GB" altLang="en-US"/>
          </a:p>
        </p:txBody>
      </p:sp>
    </p:spTree>
    <p:extLst>
      <p:ext uri="{BB962C8B-B14F-4D97-AF65-F5344CB8AC3E}">
        <p14:creationId xmlns:p14="http://schemas.microsoft.com/office/powerpoint/2010/main" val="856994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F0A7CF31-CD1D-4566-9225-417363AA5712}" type="slidenum">
              <a:rPr lang="en-GB" altLang="en-US"/>
              <a:pPr/>
              <a:t>‹#›</a:t>
            </a:fld>
            <a:endParaRPr lang="en-GB" altLang="en-US"/>
          </a:p>
        </p:txBody>
      </p:sp>
    </p:spTree>
    <p:extLst>
      <p:ext uri="{BB962C8B-B14F-4D97-AF65-F5344CB8AC3E}">
        <p14:creationId xmlns:p14="http://schemas.microsoft.com/office/powerpoint/2010/main" val="1442131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ACA8559-50A0-4A91-ABFD-1C6970E09187}" type="slidenum">
              <a:rPr lang="en-GB" altLang="en-US"/>
              <a:pPr/>
              <a:t>‹#›</a:t>
            </a:fld>
            <a:endParaRPr lang="en-GB" altLang="en-US"/>
          </a:p>
        </p:txBody>
      </p:sp>
    </p:spTree>
    <p:extLst>
      <p:ext uri="{BB962C8B-B14F-4D97-AF65-F5344CB8AC3E}">
        <p14:creationId xmlns:p14="http://schemas.microsoft.com/office/powerpoint/2010/main" val="24484841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64033" y="188913"/>
            <a:ext cx="2743200" cy="59039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4433" y="188913"/>
            <a:ext cx="8026400" cy="59039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1F2B96F3-5C3E-4562-B53C-B2EC04DCCC5A}" type="slidenum">
              <a:rPr lang="en-GB" altLang="en-US"/>
              <a:pPr/>
              <a:t>‹#›</a:t>
            </a:fld>
            <a:endParaRPr lang="en-GB" altLang="en-US"/>
          </a:p>
        </p:txBody>
      </p:sp>
    </p:spTree>
    <p:extLst>
      <p:ext uri="{BB962C8B-B14F-4D97-AF65-F5344CB8AC3E}">
        <p14:creationId xmlns:p14="http://schemas.microsoft.com/office/powerpoint/2010/main" val="1815376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335387-08A9-41E0-8528-E653971D5FD3}" type="datetime1">
              <a:rPr lang="en-GB" smtClean="0"/>
              <a:t>10/03/2020</a:t>
            </a:fld>
            <a:endParaRPr lang="en-GB" dirty="0"/>
          </a:p>
        </p:txBody>
      </p:sp>
      <p:sp>
        <p:nvSpPr>
          <p:cNvPr id="6" name="Footer Placeholder 5"/>
          <p:cNvSpPr>
            <a:spLocks noGrp="1"/>
          </p:cNvSpPr>
          <p:nvPr>
            <p:ph type="ftr" sz="quarter" idx="11"/>
          </p:nvPr>
        </p:nvSpPr>
        <p:spPr/>
        <p:txBody>
          <a:bodyPr/>
          <a:lstStyle/>
          <a:p>
            <a:r>
              <a:rPr lang="en-GB"/>
              <a:t>#everysleepcountshampshire</a:t>
            </a:r>
            <a:endParaRPr lang="en-GB" dirty="0"/>
          </a:p>
        </p:txBody>
      </p:sp>
      <p:sp>
        <p:nvSpPr>
          <p:cNvPr id="7" name="Slide Number Placeholder 6"/>
          <p:cNvSpPr>
            <a:spLocks noGrp="1"/>
          </p:cNvSpPr>
          <p:nvPr>
            <p:ph type="sldNum" sz="quarter" idx="12"/>
          </p:nvPr>
        </p:nvSpPr>
        <p:spPr/>
        <p:txBody>
          <a:bodyPr/>
          <a:lstStyle/>
          <a:p>
            <a:fld id="{AE435121-BF11-4F9B-862E-F513C1E10A55}" type="slidenum">
              <a:rPr lang="en-GB" smtClean="0"/>
              <a:t>‹#›</a:t>
            </a:fld>
            <a:endParaRPr lang="en-GB" dirty="0"/>
          </a:p>
        </p:txBody>
      </p:sp>
    </p:spTree>
    <p:extLst>
      <p:ext uri="{BB962C8B-B14F-4D97-AF65-F5344CB8AC3E}">
        <p14:creationId xmlns:p14="http://schemas.microsoft.com/office/powerpoint/2010/main" val="272175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F83753-16A7-430F-9B86-0C555A389E4E}" type="datetime1">
              <a:rPr lang="en-GB" smtClean="0"/>
              <a:t>10/03/2020</a:t>
            </a:fld>
            <a:endParaRPr lang="en-GB" dirty="0"/>
          </a:p>
        </p:txBody>
      </p:sp>
      <p:sp>
        <p:nvSpPr>
          <p:cNvPr id="8" name="Footer Placeholder 7"/>
          <p:cNvSpPr>
            <a:spLocks noGrp="1"/>
          </p:cNvSpPr>
          <p:nvPr>
            <p:ph type="ftr" sz="quarter" idx="11"/>
          </p:nvPr>
        </p:nvSpPr>
        <p:spPr/>
        <p:txBody>
          <a:bodyPr/>
          <a:lstStyle/>
          <a:p>
            <a:r>
              <a:rPr lang="en-GB"/>
              <a:t>#everysleepcountshampshire</a:t>
            </a:r>
            <a:endParaRPr lang="en-GB" dirty="0"/>
          </a:p>
        </p:txBody>
      </p:sp>
      <p:sp>
        <p:nvSpPr>
          <p:cNvPr id="9" name="Slide Number Placeholder 8"/>
          <p:cNvSpPr>
            <a:spLocks noGrp="1"/>
          </p:cNvSpPr>
          <p:nvPr>
            <p:ph type="sldNum" sz="quarter" idx="12"/>
          </p:nvPr>
        </p:nvSpPr>
        <p:spPr/>
        <p:txBody>
          <a:bodyPr/>
          <a:lstStyle/>
          <a:p>
            <a:fld id="{AE435121-BF11-4F9B-862E-F513C1E10A55}" type="slidenum">
              <a:rPr lang="en-GB" smtClean="0"/>
              <a:t>‹#›</a:t>
            </a:fld>
            <a:endParaRPr lang="en-GB" dirty="0"/>
          </a:p>
        </p:txBody>
      </p:sp>
    </p:spTree>
    <p:extLst>
      <p:ext uri="{BB962C8B-B14F-4D97-AF65-F5344CB8AC3E}">
        <p14:creationId xmlns:p14="http://schemas.microsoft.com/office/powerpoint/2010/main" val="272936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2C48DD-9576-4D53-9433-28A5653867E2}" type="datetime1">
              <a:rPr lang="en-GB" smtClean="0"/>
              <a:t>10/03/2020</a:t>
            </a:fld>
            <a:endParaRPr lang="en-GB" dirty="0"/>
          </a:p>
        </p:txBody>
      </p:sp>
      <p:sp>
        <p:nvSpPr>
          <p:cNvPr id="4" name="Footer Placeholder 3"/>
          <p:cNvSpPr>
            <a:spLocks noGrp="1"/>
          </p:cNvSpPr>
          <p:nvPr>
            <p:ph type="ftr" sz="quarter" idx="11"/>
          </p:nvPr>
        </p:nvSpPr>
        <p:spPr/>
        <p:txBody>
          <a:bodyPr/>
          <a:lstStyle/>
          <a:p>
            <a:r>
              <a:rPr lang="en-GB"/>
              <a:t>#everysleepcountshampshire</a:t>
            </a:r>
            <a:endParaRPr lang="en-GB" dirty="0"/>
          </a:p>
        </p:txBody>
      </p:sp>
      <p:sp>
        <p:nvSpPr>
          <p:cNvPr id="5" name="Slide Number Placeholder 4"/>
          <p:cNvSpPr>
            <a:spLocks noGrp="1"/>
          </p:cNvSpPr>
          <p:nvPr>
            <p:ph type="sldNum" sz="quarter" idx="12"/>
          </p:nvPr>
        </p:nvSpPr>
        <p:spPr/>
        <p:txBody>
          <a:bodyPr/>
          <a:lstStyle/>
          <a:p>
            <a:fld id="{AE435121-BF11-4F9B-862E-F513C1E10A55}" type="slidenum">
              <a:rPr lang="en-GB" smtClean="0"/>
              <a:t>‹#›</a:t>
            </a:fld>
            <a:endParaRPr lang="en-GB" dirty="0"/>
          </a:p>
        </p:txBody>
      </p:sp>
    </p:spTree>
    <p:extLst>
      <p:ext uri="{BB962C8B-B14F-4D97-AF65-F5344CB8AC3E}">
        <p14:creationId xmlns:p14="http://schemas.microsoft.com/office/powerpoint/2010/main" val="406071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6E5628B-BA2E-4D82-832B-7B2A0C6940AB}" type="datetime1">
              <a:rPr lang="en-GB" smtClean="0"/>
              <a:t>10/03/2020</a:t>
            </a:fld>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a:t>#everysleepcountshampshire</a:t>
            </a:r>
            <a:endParaRPr lang="en-GB" dirty="0"/>
          </a:p>
        </p:txBody>
      </p:sp>
      <p:sp>
        <p:nvSpPr>
          <p:cNvPr id="9" name="Slide Number Placeholder 8"/>
          <p:cNvSpPr>
            <a:spLocks noGrp="1"/>
          </p:cNvSpPr>
          <p:nvPr>
            <p:ph type="sldNum" sz="quarter" idx="12"/>
          </p:nvPr>
        </p:nvSpPr>
        <p:spPr/>
        <p:txBody>
          <a:bodyPr/>
          <a:lstStyle/>
          <a:p>
            <a:fld id="{AE435121-BF11-4F9B-862E-F513C1E10A55}" type="slidenum">
              <a:rPr lang="en-GB" smtClean="0"/>
              <a:t>‹#›</a:t>
            </a:fld>
            <a:endParaRPr lang="en-GB" dirty="0"/>
          </a:p>
        </p:txBody>
      </p:sp>
    </p:spTree>
    <p:extLst>
      <p:ext uri="{BB962C8B-B14F-4D97-AF65-F5344CB8AC3E}">
        <p14:creationId xmlns:p14="http://schemas.microsoft.com/office/powerpoint/2010/main" val="98637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8788FC52-EF8E-4E07-97E8-C7283C8A3E49}" type="datetime1">
              <a:rPr lang="en-GB" smtClean="0"/>
              <a:t>10/03/2020</a:t>
            </a:fld>
            <a:endParaRPr lang="en-GB" dirty="0"/>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r>
              <a:rPr lang="en-GB"/>
              <a:t>#everysleepcountshampshire</a:t>
            </a:r>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E435121-BF11-4F9B-862E-F513C1E10A55}" type="slidenum">
              <a:rPr lang="en-GB" smtClean="0"/>
              <a:t>‹#›</a:t>
            </a:fld>
            <a:endParaRPr lang="en-GB" dirty="0"/>
          </a:p>
        </p:txBody>
      </p:sp>
    </p:spTree>
    <p:extLst>
      <p:ext uri="{BB962C8B-B14F-4D97-AF65-F5344CB8AC3E}">
        <p14:creationId xmlns:p14="http://schemas.microsoft.com/office/powerpoint/2010/main" val="1221555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FC30E0-E0C0-49BA-B497-29D5B7963133}" type="datetime1">
              <a:rPr lang="en-GB" smtClean="0"/>
              <a:t>10/03/2020</a:t>
            </a:fld>
            <a:endParaRPr lang="en-GB" dirty="0"/>
          </a:p>
        </p:txBody>
      </p:sp>
      <p:sp>
        <p:nvSpPr>
          <p:cNvPr id="6" name="Footer Placeholder 5"/>
          <p:cNvSpPr>
            <a:spLocks noGrp="1"/>
          </p:cNvSpPr>
          <p:nvPr>
            <p:ph type="ftr" sz="quarter" idx="11"/>
          </p:nvPr>
        </p:nvSpPr>
        <p:spPr/>
        <p:txBody>
          <a:bodyPr/>
          <a:lstStyle/>
          <a:p>
            <a:r>
              <a:rPr lang="en-GB"/>
              <a:t>#everysleepcountshampshire</a:t>
            </a:r>
            <a:endParaRPr lang="en-GB" dirty="0"/>
          </a:p>
        </p:txBody>
      </p:sp>
      <p:sp>
        <p:nvSpPr>
          <p:cNvPr id="7" name="Slide Number Placeholder 6"/>
          <p:cNvSpPr>
            <a:spLocks noGrp="1"/>
          </p:cNvSpPr>
          <p:nvPr>
            <p:ph type="sldNum" sz="quarter" idx="12"/>
          </p:nvPr>
        </p:nvSpPr>
        <p:spPr/>
        <p:txBody>
          <a:bodyPr/>
          <a:lstStyle/>
          <a:p>
            <a:fld id="{AE435121-BF11-4F9B-862E-F513C1E10A55}" type="slidenum">
              <a:rPr lang="en-GB" smtClean="0"/>
              <a:t>‹#›</a:t>
            </a:fld>
            <a:endParaRPr lang="en-GB" dirty="0"/>
          </a:p>
        </p:txBody>
      </p:sp>
    </p:spTree>
    <p:extLst>
      <p:ext uri="{BB962C8B-B14F-4D97-AF65-F5344CB8AC3E}">
        <p14:creationId xmlns:p14="http://schemas.microsoft.com/office/powerpoint/2010/main" val="106148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4F8286E0-A235-472E-82A7-9F99C4513CC9}" type="datetime1">
              <a:rPr lang="en-GB" smtClean="0"/>
              <a:t>10/03/2020</a:t>
            </a:fld>
            <a:endParaRPr lang="en-GB"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a:t>#everysleepcountshampshire</a:t>
            </a:r>
            <a:endParaRPr lang="en-GB" dirty="0"/>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AE435121-BF11-4F9B-862E-F513C1E10A55}" type="slidenum">
              <a:rPr lang="en-GB" smtClean="0"/>
              <a:t>‹#›</a:t>
            </a:fld>
            <a:endParaRPr lang="en-GB"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927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76" name="Picture 8" descr="Track, Assess INTERNA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extLst>
            <a:ext uri="{909E8E84-426E-40DD-AFC4-6F175D3DCCD1}">
              <a14:hiddenFill xmlns:a14="http://schemas.microsoft.com/office/drawing/2010/main">
                <a:solidFill>
                  <a:srgbClr val="FFFFFF"/>
                </a:solidFill>
              </a14:hiddenFill>
            </a:ext>
          </a:extLst>
        </p:spPr>
      </p:pic>
      <p:sp>
        <p:nvSpPr>
          <p:cNvPr id="32771" name="Rectangle 3"/>
          <p:cNvSpPr>
            <a:spLocks noGrp="1" noChangeArrowheads="1"/>
          </p:cNvSpPr>
          <p:nvPr>
            <p:ph type="title"/>
          </p:nvPr>
        </p:nvSpPr>
        <p:spPr bwMode="auto">
          <a:xfrm>
            <a:off x="334433" y="18891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2772" name="Rectangle 4"/>
          <p:cNvSpPr>
            <a:spLocks noGrp="1" noChangeArrowheads="1"/>
          </p:cNvSpPr>
          <p:nvPr>
            <p:ph type="body" idx="1"/>
          </p:nvPr>
        </p:nvSpPr>
        <p:spPr bwMode="auto">
          <a:xfrm>
            <a:off x="334433" y="1566863"/>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2773" name="Rectangle 5"/>
          <p:cNvSpPr>
            <a:spLocks noGrp="1" noChangeArrowheads="1"/>
          </p:cNvSpPr>
          <p:nvPr>
            <p:ph type="dt" sz="half" idx="2"/>
          </p:nvPr>
        </p:nvSpPr>
        <p:spPr bwMode="auto">
          <a:xfrm>
            <a:off x="334433" y="6462713"/>
            <a:ext cx="2844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632C61"/>
                </a:solidFill>
              </a:defRPr>
            </a:lvl1pPr>
          </a:lstStyle>
          <a:p>
            <a:endParaRPr lang="en-GB" altLang="en-US"/>
          </a:p>
        </p:txBody>
      </p:sp>
      <p:sp>
        <p:nvSpPr>
          <p:cNvPr id="32774" name="Rectangle 6"/>
          <p:cNvSpPr>
            <a:spLocks noGrp="1" noChangeArrowheads="1"/>
          </p:cNvSpPr>
          <p:nvPr>
            <p:ph type="ftr" sz="quarter" idx="3"/>
          </p:nvPr>
        </p:nvSpPr>
        <p:spPr bwMode="auto">
          <a:xfrm>
            <a:off x="3890433" y="6462713"/>
            <a:ext cx="3860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632C61"/>
                </a:solidFill>
              </a:defRPr>
            </a:lvl1pPr>
          </a:lstStyle>
          <a:p>
            <a:endParaRPr lang="en-GB" altLang="en-US"/>
          </a:p>
        </p:txBody>
      </p:sp>
      <p:sp>
        <p:nvSpPr>
          <p:cNvPr id="32777" name="Rectangle 9"/>
          <p:cNvSpPr>
            <a:spLocks noGrp="1" noChangeArrowheads="1"/>
          </p:cNvSpPr>
          <p:nvPr>
            <p:ph type="sldNum" sz="quarter" idx="4"/>
          </p:nvPr>
        </p:nvSpPr>
        <p:spPr bwMode="auto">
          <a:xfrm>
            <a:off x="11664951" y="6524625"/>
            <a:ext cx="4572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defRPr>
            </a:lvl1pPr>
          </a:lstStyle>
          <a:p>
            <a:fld id="{40CA6BBA-E722-49AB-BAEE-7587F090971E}" type="slidenum">
              <a:rPr lang="en-GB" altLang="en-US"/>
              <a:pPr/>
              <a:t>‹#›</a:t>
            </a:fld>
            <a:endParaRPr lang="en-GB" altLang="en-US"/>
          </a:p>
        </p:txBody>
      </p:sp>
    </p:spTree>
    <p:extLst>
      <p:ext uri="{BB962C8B-B14F-4D97-AF65-F5344CB8AC3E}">
        <p14:creationId xmlns:p14="http://schemas.microsoft.com/office/powerpoint/2010/main" val="18525727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4400" kern="1200">
          <a:solidFill>
            <a:srgbClr val="632C61"/>
          </a:solidFill>
          <a:latin typeface="+mj-lt"/>
          <a:ea typeface="+mj-ea"/>
          <a:cs typeface="+mj-cs"/>
        </a:defRPr>
      </a:lvl1pPr>
      <a:lvl2pPr algn="l" rtl="0" fontAlgn="base">
        <a:spcBef>
          <a:spcPct val="0"/>
        </a:spcBef>
        <a:spcAft>
          <a:spcPct val="0"/>
        </a:spcAft>
        <a:defRPr sz="4400">
          <a:solidFill>
            <a:srgbClr val="632C61"/>
          </a:solidFill>
          <a:latin typeface="Arial" panose="020B0604020202020204" pitchFamily="34" charset="0"/>
        </a:defRPr>
      </a:lvl2pPr>
      <a:lvl3pPr algn="l" rtl="0" fontAlgn="base">
        <a:spcBef>
          <a:spcPct val="0"/>
        </a:spcBef>
        <a:spcAft>
          <a:spcPct val="0"/>
        </a:spcAft>
        <a:defRPr sz="4400">
          <a:solidFill>
            <a:srgbClr val="632C61"/>
          </a:solidFill>
          <a:latin typeface="Arial" panose="020B0604020202020204" pitchFamily="34" charset="0"/>
        </a:defRPr>
      </a:lvl3pPr>
      <a:lvl4pPr algn="l" rtl="0" fontAlgn="base">
        <a:spcBef>
          <a:spcPct val="0"/>
        </a:spcBef>
        <a:spcAft>
          <a:spcPct val="0"/>
        </a:spcAft>
        <a:defRPr sz="4400">
          <a:solidFill>
            <a:srgbClr val="632C61"/>
          </a:solidFill>
          <a:latin typeface="Arial" panose="020B0604020202020204" pitchFamily="34" charset="0"/>
        </a:defRPr>
      </a:lvl4pPr>
      <a:lvl5pPr algn="l" rtl="0" fontAlgn="base">
        <a:spcBef>
          <a:spcPct val="0"/>
        </a:spcBef>
        <a:spcAft>
          <a:spcPct val="0"/>
        </a:spcAft>
        <a:defRPr sz="4400">
          <a:solidFill>
            <a:srgbClr val="632C61"/>
          </a:solidFill>
          <a:latin typeface="Arial" panose="020B0604020202020204" pitchFamily="34" charset="0"/>
        </a:defRPr>
      </a:lvl5pPr>
      <a:lvl6pPr marL="457200" algn="l" rtl="0" fontAlgn="base">
        <a:spcBef>
          <a:spcPct val="0"/>
        </a:spcBef>
        <a:spcAft>
          <a:spcPct val="0"/>
        </a:spcAft>
        <a:defRPr sz="4400">
          <a:solidFill>
            <a:srgbClr val="632C61"/>
          </a:solidFill>
          <a:latin typeface="Arial" panose="020B0604020202020204" pitchFamily="34" charset="0"/>
        </a:defRPr>
      </a:lvl6pPr>
      <a:lvl7pPr marL="914400" algn="l" rtl="0" fontAlgn="base">
        <a:spcBef>
          <a:spcPct val="0"/>
        </a:spcBef>
        <a:spcAft>
          <a:spcPct val="0"/>
        </a:spcAft>
        <a:defRPr sz="4400">
          <a:solidFill>
            <a:srgbClr val="632C61"/>
          </a:solidFill>
          <a:latin typeface="Arial" panose="020B0604020202020204" pitchFamily="34" charset="0"/>
        </a:defRPr>
      </a:lvl7pPr>
      <a:lvl8pPr marL="1371600" algn="l" rtl="0" fontAlgn="base">
        <a:spcBef>
          <a:spcPct val="0"/>
        </a:spcBef>
        <a:spcAft>
          <a:spcPct val="0"/>
        </a:spcAft>
        <a:defRPr sz="4400">
          <a:solidFill>
            <a:srgbClr val="632C61"/>
          </a:solidFill>
          <a:latin typeface="Arial" panose="020B0604020202020204" pitchFamily="34" charset="0"/>
        </a:defRPr>
      </a:lvl8pPr>
      <a:lvl9pPr marL="1828800" algn="l" rtl="0" fontAlgn="base">
        <a:spcBef>
          <a:spcPct val="0"/>
        </a:spcBef>
        <a:spcAft>
          <a:spcPct val="0"/>
        </a:spcAft>
        <a:defRPr sz="4400">
          <a:solidFill>
            <a:srgbClr val="632C61"/>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850" name="Picture 10" descr="SLC-October-blan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5400"/>
            <a:ext cx="12192000" cy="6883400"/>
          </a:xfrm>
          <a:prstGeom prst="rect">
            <a:avLst/>
          </a:prstGeom>
          <a:noFill/>
          <a:extLst>
            <a:ext uri="{909E8E84-426E-40DD-AFC4-6F175D3DCCD1}">
              <a14:hiddenFill xmlns:a14="http://schemas.microsoft.com/office/drawing/2010/main">
                <a:solidFill>
                  <a:srgbClr val="FFFFFF"/>
                </a:solidFill>
              </a14:hiddenFill>
            </a:ext>
          </a:extLst>
        </p:spPr>
      </p:pic>
      <p:sp>
        <p:nvSpPr>
          <p:cNvPr id="35843" name="Rectangle 3"/>
          <p:cNvSpPr>
            <a:spLocks noGrp="1" noChangeArrowheads="1"/>
          </p:cNvSpPr>
          <p:nvPr>
            <p:ph type="title"/>
          </p:nvPr>
        </p:nvSpPr>
        <p:spPr bwMode="auto">
          <a:xfrm>
            <a:off x="334433" y="18891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internal 1 title style</a:t>
            </a:r>
          </a:p>
        </p:txBody>
      </p:sp>
      <p:sp>
        <p:nvSpPr>
          <p:cNvPr id="35844" name="Rectangle 4"/>
          <p:cNvSpPr>
            <a:spLocks noGrp="1" noChangeArrowheads="1"/>
          </p:cNvSpPr>
          <p:nvPr>
            <p:ph type="body" idx="1"/>
          </p:nvPr>
        </p:nvSpPr>
        <p:spPr bwMode="auto">
          <a:xfrm>
            <a:off x="334433" y="1566863"/>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internal 1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5845" name="Rectangle 5"/>
          <p:cNvSpPr>
            <a:spLocks noGrp="1" noChangeArrowheads="1"/>
          </p:cNvSpPr>
          <p:nvPr>
            <p:ph type="dt" sz="half" idx="2"/>
          </p:nvPr>
        </p:nvSpPr>
        <p:spPr bwMode="auto">
          <a:xfrm>
            <a:off x="334433" y="6462713"/>
            <a:ext cx="2844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632C61"/>
                </a:solidFill>
              </a:defRPr>
            </a:lvl1pPr>
          </a:lstStyle>
          <a:p>
            <a:endParaRPr lang="en-GB" altLang="en-US"/>
          </a:p>
        </p:txBody>
      </p:sp>
      <p:sp>
        <p:nvSpPr>
          <p:cNvPr id="35846" name="Rectangle 6"/>
          <p:cNvSpPr>
            <a:spLocks noGrp="1" noChangeArrowheads="1"/>
          </p:cNvSpPr>
          <p:nvPr>
            <p:ph type="ftr" sz="quarter" idx="3"/>
          </p:nvPr>
        </p:nvSpPr>
        <p:spPr bwMode="auto">
          <a:xfrm>
            <a:off x="3890433" y="6462713"/>
            <a:ext cx="3860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632C61"/>
                </a:solidFill>
              </a:defRPr>
            </a:lvl1pPr>
          </a:lstStyle>
          <a:p>
            <a:endParaRPr lang="en-GB" altLang="en-US"/>
          </a:p>
        </p:txBody>
      </p:sp>
      <p:sp>
        <p:nvSpPr>
          <p:cNvPr id="35849" name="Rectangle 9"/>
          <p:cNvSpPr>
            <a:spLocks noGrp="1" noChangeArrowheads="1"/>
          </p:cNvSpPr>
          <p:nvPr>
            <p:ph type="sldNum" sz="quarter" idx="4"/>
          </p:nvPr>
        </p:nvSpPr>
        <p:spPr bwMode="auto">
          <a:xfrm>
            <a:off x="11664951" y="44450"/>
            <a:ext cx="457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defRPr>
            </a:lvl1pPr>
          </a:lstStyle>
          <a:p>
            <a:fld id="{CAA7C19E-DCDC-440E-8E10-08FED05FA2AD}" type="slidenum">
              <a:rPr lang="en-GB" altLang="en-US"/>
              <a:pPr/>
              <a:t>‹#›</a:t>
            </a:fld>
            <a:endParaRPr lang="en-GB" altLang="en-US"/>
          </a:p>
        </p:txBody>
      </p:sp>
    </p:spTree>
    <p:extLst>
      <p:ext uri="{BB962C8B-B14F-4D97-AF65-F5344CB8AC3E}">
        <p14:creationId xmlns:p14="http://schemas.microsoft.com/office/powerpoint/2010/main" val="39563841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4400" kern="1200">
          <a:solidFill>
            <a:srgbClr val="632C61"/>
          </a:solidFill>
          <a:latin typeface="+mj-lt"/>
          <a:ea typeface="+mj-ea"/>
          <a:cs typeface="+mj-cs"/>
        </a:defRPr>
      </a:lvl1pPr>
      <a:lvl2pPr algn="l" rtl="0" eaLnBrk="1" fontAlgn="base" hangingPunct="1">
        <a:spcBef>
          <a:spcPct val="0"/>
        </a:spcBef>
        <a:spcAft>
          <a:spcPct val="0"/>
        </a:spcAft>
        <a:defRPr sz="4400">
          <a:solidFill>
            <a:srgbClr val="632C61"/>
          </a:solidFill>
          <a:latin typeface="Arial" panose="020B0604020202020204" pitchFamily="34" charset="0"/>
        </a:defRPr>
      </a:lvl2pPr>
      <a:lvl3pPr algn="l" rtl="0" eaLnBrk="1" fontAlgn="base" hangingPunct="1">
        <a:spcBef>
          <a:spcPct val="0"/>
        </a:spcBef>
        <a:spcAft>
          <a:spcPct val="0"/>
        </a:spcAft>
        <a:defRPr sz="4400">
          <a:solidFill>
            <a:srgbClr val="632C61"/>
          </a:solidFill>
          <a:latin typeface="Arial" panose="020B0604020202020204" pitchFamily="34" charset="0"/>
        </a:defRPr>
      </a:lvl3pPr>
      <a:lvl4pPr algn="l" rtl="0" eaLnBrk="1" fontAlgn="base" hangingPunct="1">
        <a:spcBef>
          <a:spcPct val="0"/>
        </a:spcBef>
        <a:spcAft>
          <a:spcPct val="0"/>
        </a:spcAft>
        <a:defRPr sz="4400">
          <a:solidFill>
            <a:srgbClr val="632C61"/>
          </a:solidFill>
          <a:latin typeface="Arial" panose="020B0604020202020204" pitchFamily="34" charset="0"/>
        </a:defRPr>
      </a:lvl4pPr>
      <a:lvl5pPr algn="l" rtl="0" eaLnBrk="1" fontAlgn="base" hangingPunct="1">
        <a:spcBef>
          <a:spcPct val="0"/>
        </a:spcBef>
        <a:spcAft>
          <a:spcPct val="0"/>
        </a:spcAft>
        <a:defRPr sz="4400">
          <a:solidFill>
            <a:srgbClr val="632C61"/>
          </a:solidFill>
          <a:latin typeface="Arial" panose="020B0604020202020204" pitchFamily="34" charset="0"/>
        </a:defRPr>
      </a:lvl5pPr>
      <a:lvl6pPr marL="457200" algn="l" rtl="0" eaLnBrk="1" fontAlgn="base" hangingPunct="1">
        <a:spcBef>
          <a:spcPct val="0"/>
        </a:spcBef>
        <a:spcAft>
          <a:spcPct val="0"/>
        </a:spcAft>
        <a:defRPr sz="4400">
          <a:solidFill>
            <a:srgbClr val="632C61"/>
          </a:solidFill>
          <a:latin typeface="Arial" panose="020B0604020202020204" pitchFamily="34" charset="0"/>
        </a:defRPr>
      </a:lvl6pPr>
      <a:lvl7pPr marL="914400" algn="l" rtl="0" eaLnBrk="1" fontAlgn="base" hangingPunct="1">
        <a:spcBef>
          <a:spcPct val="0"/>
        </a:spcBef>
        <a:spcAft>
          <a:spcPct val="0"/>
        </a:spcAft>
        <a:defRPr sz="4400">
          <a:solidFill>
            <a:srgbClr val="632C61"/>
          </a:solidFill>
          <a:latin typeface="Arial" panose="020B0604020202020204" pitchFamily="34" charset="0"/>
        </a:defRPr>
      </a:lvl7pPr>
      <a:lvl8pPr marL="1371600" algn="l" rtl="0" eaLnBrk="1" fontAlgn="base" hangingPunct="1">
        <a:spcBef>
          <a:spcPct val="0"/>
        </a:spcBef>
        <a:spcAft>
          <a:spcPct val="0"/>
        </a:spcAft>
        <a:defRPr sz="4400">
          <a:solidFill>
            <a:srgbClr val="632C61"/>
          </a:solidFill>
          <a:latin typeface="Arial" panose="020B0604020202020204" pitchFamily="34" charset="0"/>
        </a:defRPr>
      </a:lvl8pPr>
      <a:lvl9pPr marL="1828800" algn="l" rtl="0" eaLnBrk="1" fontAlgn="base" hangingPunct="1">
        <a:spcBef>
          <a:spcPct val="0"/>
        </a:spcBef>
        <a:spcAft>
          <a:spcPct val="0"/>
        </a:spcAft>
        <a:defRPr sz="4400">
          <a:solidFill>
            <a:srgbClr val="632C61"/>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0.png"/><Relationship Id="rId7" Type="http://schemas.openxmlformats.org/officeDocument/2006/relationships/diagramQuickStyle" Target="../diagrams/quickStyle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1.jpeg"/><Relationship Id="rId9" Type="http://schemas.microsoft.com/office/2007/relationships/diagramDrawing" Target="../diagrams/drawing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https://www.hampshirescp.org.uk/toolkits/every-sleep-counts-toolkit/" TargetMode="Externa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jpeg"/></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HOik35TCvE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19628DDF-65BF-4C8D-9FE0-D02158378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 name="Rectangle 132">
            <a:extLst>
              <a:ext uri="{FF2B5EF4-FFF2-40B4-BE49-F238E27FC236}">
                <a16:creationId xmlns:a16="http://schemas.microsoft.com/office/drawing/2014/main" id="{B116EFE6-AA29-4179-8372-BCE2CA97B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5" name="Straight Connector 134">
            <a:extLst>
              <a:ext uri="{FF2B5EF4-FFF2-40B4-BE49-F238E27FC236}">
                <a16:creationId xmlns:a16="http://schemas.microsoft.com/office/drawing/2014/main" id="{F4BDD6CA-80C0-4861-B6B6-E3B928D629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7" name="Rectangle 136">
            <a:extLst>
              <a:ext uri="{FF2B5EF4-FFF2-40B4-BE49-F238E27FC236}">
                <a16:creationId xmlns:a16="http://schemas.microsoft.com/office/drawing/2014/main" id="{4B89870F-11C6-4526-9139-814A089E7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6C36583D-81E0-432E-A365-3CE136C2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6758"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19A636ED-1FDC-4F0E-9230-E0ACC3AEF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730767" y="0"/>
            <a:ext cx="746745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2755DA9-9821-4A38-9BED-79E0182F9484}"/>
              </a:ext>
            </a:extLst>
          </p:cNvPr>
          <p:cNvSpPr>
            <a:spLocks noGrp="1"/>
          </p:cNvSpPr>
          <p:nvPr>
            <p:ph type="title"/>
          </p:nvPr>
        </p:nvSpPr>
        <p:spPr>
          <a:xfrm>
            <a:off x="5505450" y="758952"/>
            <a:ext cx="5998292" cy="3566160"/>
          </a:xfrm>
        </p:spPr>
        <p:txBody>
          <a:bodyPr vert="horz" lIns="91440" tIns="45720" rIns="91440" bIns="45720" rtlCol="0" anchor="b">
            <a:normAutofit/>
          </a:bodyPr>
          <a:lstStyle/>
          <a:p>
            <a:r>
              <a:rPr lang="en-US" sz="8000">
                <a:solidFill>
                  <a:srgbClr val="FFFFFF"/>
                </a:solidFill>
              </a:rPr>
              <a:t>Every Sleep Counts</a:t>
            </a:r>
          </a:p>
        </p:txBody>
      </p:sp>
      <p:pic>
        <p:nvPicPr>
          <p:cNvPr id="5" name="Picture 4">
            <a:extLst>
              <a:ext uri="{FF2B5EF4-FFF2-40B4-BE49-F238E27FC236}">
                <a16:creationId xmlns:a16="http://schemas.microsoft.com/office/drawing/2014/main" id="{1255E15B-334F-4BB3-AC56-2A76BF4457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17" r="2" b="2"/>
          <a:stretch/>
        </p:blipFill>
        <p:spPr>
          <a:xfrm>
            <a:off x="627780" y="620721"/>
            <a:ext cx="3439968" cy="1755797"/>
          </a:xfrm>
          <a:prstGeom prst="rect">
            <a:avLst/>
          </a:prstGeom>
        </p:spPr>
      </p:pic>
      <p:pic>
        <p:nvPicPr>
          <p:cNvPr id="10" name="Picture 9">
            <a:extLst>
              <a:ext uri="{FF2B5EF4-FFF2-40B4-BE49-F238E27FC236}">
                <a16:creationId xmlns:a16="http://schemas.microsoft.com/office/drawing/2014/main" id="{258A2906-E0E2-443A-A622-7928756788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893" r="36895" b="-3"/>
          <a:stretch/>
        </p:blipFill>
        <p:spPr>
          <a:xfrm rot="5400000">
            <a:off x="1466755" y="1690069"/>
            <a:ext cx="1755798" cy="3446188"/>
          </a:xfrm>
          <a:prstGeom prst="rect">
            <a:avLst/>
          </a:prstGeom>
          <a:solidFill>
            <a:srgbClr val="FFFFFF">
              <a:shade val="85000"/>
            </a:srgbClr>
          </a:solidFill>
        </p:spPr>
      </p:pic>
      <p:cxnSp>
        <p:nvCxnSpPr>
          <p:cNvPr id="143" name="Straight Connector 142">
            <a:extLst>
              <a:ext uri="{FF2B5EF4-FFF2-40B4-BE49-F238E27FC236}">
                <a16:creationId xmlns:a16="http://schemas.microsoft.com/office/drawing/2014/main" id="{70648CB8-34B7-46DA-B50F-1B93212E2F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9939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A672A35-A69A-43B3-AFEE-432F6279E2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720" r="1" b="2232"/>
          <a:stretch/>
        </p:blipFill>
        <p:spPr>
          <a:xfrm>
            <a:off x="627780" y="4451929"/>
            <a:ext cx="3439968" cy="1757919"/>
          </a:xfrm>
          <a:prstGeom prst="rect">
            <a:avLst/>
          </a:prstGeom>
        </p:spPr>
      </p:pic>
      <p:sp>
        <p:nvSpPr>
          <p:cNvPr id="4" name="Footer Placeholder 3">
            <a:extLst>
              <a:ext uri="{FF2B5EF4-FFF2-40B4-BE49-F238E27FC236}">
                <a16:creationId xmlns:a16="http://schemas.microsoft.com/office/drawing/2014/main" id="{2B452881-7536-4AA4-BDED-DEDA9B295789}"/>
              </a:ext>
            </a:extLst>
          </p:cNvPr>
          <p:cNvSpPr>
            <a:spLocks noGrp="1"/>
          </p:cNvSpPr>
          <p:nvPr>
            <p:ph type="ftr" sz="quarter" idx="11"/>
          </p:nvPr>
        </p:nvSpPr>
        <p:spPr>
          <a:xfrm>
            <a:off x="6305063" y="6459785"/>
            <a:ext cx="4479083" cy="365125"/>
          </a:xfrm>
        </p:spPr>
        <p:txBody>
          <a:bodyPr vert="horz" lIns="91440" tIns="45720" rIns="91440" bIns="45720" rtlCol="0" anchor="ctr">
            <a:normAutofit/>
          </a:bodyPr>
          <a:lstStyle/>
          <a:p>
            <a:pPr algn="r" defTabSz="457200">
              <a:spcAft>
                <a:spcPts val="600"/>
              </a:spcAft>
            </a:pPr>
            <a:r>
              <a:rPr lang="en-US" kern="1200" cap="all" baseline="0">
                <a:solidFill>
                  <a:srgbClr val="FFFFFF"/>
                </a:solidFill>
                <a:latin typeface="+mn-lt"/>
                <a:ea typeface="+mn-ea"/>
                <a:cs typeface="+mn-cs"/>
              </a:rPr>
              <a:t>#everysleepcounts</a:t>
            </a:r>
          </a:p>
        </p:txBody>
      </p:sp>
    </p:spTree>
    <p:extLst>
      <p:ext uri="{BB962C8B-B14F-4D97-AF65-F5344CB8AC3E}">
        <p14:creationId xmlns:p14="http://schemas.microsoft.com/office/powerpoint/2010/main" val="3078967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E0713D7-0F5A-44B2-A891-BDC8F6DDE83B}"/>
              </a:ext>
            </a:extLst>
          </p:cNvPr>
          <p:cNvSpPr>
            <a:spLocks noGrp="1"/>
          </p:cNvSpPr>
          <p:nvPr>
            <p:ph type="title"/>
          </p:nvPr>
        </p:nvSpPr>
        <p:spPr>
          <a:xfrm>
            <a:off x="492370" y="605896"/>
            <a:ext cx="3084844" cy="5646208"/>
          </a:xfrm>
        </p:spPr>
        <p:txBody>
          <a:bodyPr anchor="ctr">
            <a:normAutofit/>
          </a:bodyPr>
          <a:lstStyle/>
          <a:p>
            <a:r>
              <a:rPr lang="en-GB" sz="3600">
                <a:solidFill>
                  <a:srgbClr val="FFFFFF"/>
                </a:solidFill>
              </a:rPr>
              <a:t>Types of sleep</a:t>
            </a:r>
          </a:p>
        </p:txBody>
      </p:sp>
      <p:sp>
        <p:nvSpPr>
          <p:cNvPr id="15" name="Rectangle 1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730C9FB-9311-4A34-869C-B6E0F1A75DA9}"/>
              </a:ext>
            </a:extLst>
          </p:cNvPr>
          <p:cNvSpPr>
            <a:spLocks noGrp="1"/>
          </p:cNvSpPr>
          <p:nvPr>
            <p:ph idx="1"/>
          </p:nvPr>
        </p:nvSpPr>
        <p:spPr>
          <a:xfrm>
            <a:off x="4742016" y="605896"/>
            <a:ext cx="6413663" cy="5646208"/>
          </a:xfrm>
        </p:spPr>
        <p:txBody>
          <a:bodyPr anchor="ctr">
            <a:normAutofit/>
          </a:bodyPr>
          <a:lstStyle/>
          <a:p>
            <a:r>
              <a:rPr lang="en-GB"/>
              <a:t>REM sleep for babies is called 'Active Sleep’. </a:t>
            </a:r>
          </a:p>
          <a:p>
            <a:r>
              <a:rPr lang="en-GB"/>
              <a:t>During gestation babies' sleep is mostly Active/REM sleep.</a:t>
            </a:r>
          </a:p>
          <a:p>
            <a:r>
              <a:rPr lang="en-GB"/>
              <a:t> After birth Active/REM sleep remains dominant (&gt;50%), and when babies fall asleep they fall first into Active/REM sleep (which means they can easily be awakened during this period). </a:t>
            </a:r>
          </a:p>
          <a:p>
            <a:r>
              <a:rPr lang="en-GB"/>
              <a:t>After about 20 minutes they drop into Quiet Sleep (this is the 'floppy baby' stage of sleep when they can easily be moved without being disturbed). </a:t>
            </a:r>
          </a:p>
        </p:txBody>
      </p:sp>
      <p:sp>
        <p:nvSpPr>
          <p:cNvPr id="4" name="Footer Placeholder 3">
            <a:extLst>
              <a:ext uri="{FF2B5EF4-FFF2-40B4-BE49-F238E27FC236}">
                <a16:creationId xmlns:a16="http://schemas.microsoft.com/office/drawing/2014/main" id="{726087F4-CB8D-42E2-B64C-F6898DFBAB84}"/>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GB">
                <a:solidFill>
                  <a:schemeClr val="tx2"/>
                </a:solidFill>
              </a:rPr>
              <a:t>#everysleepcountshampshire</a:t>
            </a:r>
          </a:p>
        </p:txBody>
      </p:sp>
      <p:pic>
        <p:nvPicPr>
          <p:cNvPr id="5" name="Picture 4">
            <a:extLst>
              <a:ext uri="{FF2B5EF4-FFF2-40B4-BE49-F238E27FC236}">
                <a16:creationId xmlns:a16="http://schemas.microsoft.com/office/drawing/2014/main" id="{37EAB545-2289-4DEE-A66A-B4780554669F}"/>
              </a:ext>
            </a:extLst>
          </p:cNvPr>
          <p:cNvPicPr>
            <a:picLocks noChangeAspect="1"/>
          </p:cNvPicPr>
          <p:nvPr/>
        </p:nvPicPr>
        <p:blipFill>
          <a:blip r:embed="rId2"/>
          <a:stretch>
            <a:fillRect/>
          </a:stretch>
        </p:blipFill>
        <p:spPr>
          <a:xfrm>
            <a:off x="965129" y="605896"/>
            <a:ext cx="1646063" cy="938865"/>
          </a:xfrm>
          <a:prstGeom prst="rect">
            <a:avLst/>
          </a:prstGeom>
        </p:spPr>
      </p:pic>
      <p:pic>
        <p:nvPicPr>
          <p:cNvPr id="6" name="Picture 5">
            <a:extLst>
              <a:ext uri="{FF2B5EF4-FFF2-40B4-BE49-F238E27FC236}">
                <a16:creationId xmlns:a16="http://schemas.microsoft.com/office/drawing/2014/main" id="{0F33A1A7-C506-4C4D-850F-939C0CC0AC70}"/>
              </a:ext>
            </a:extLst>
          </p:cNvPr>
          <p:cNvPicPr>
            <a:picLocks noChangeAspect="1"/>
          </p:cNvPicPr>
          <p:nvPr/>
        </p:nvPicPr>
        <p:blipFill>
          <a:blip r:embed="rId3"/>
          <a:stretch>
            <a:fillRect/>
          </a:stretch>
        </p:blipFill>
        <p:spPr>
          <a:xfrm>
            <a:off x="10393619" y="178233"/>
            <a:ext cx="1402202" cy="676715"/>
          </a:xfrm>
          <a:prstGeom prst="rect">
            <a:avLst/>
          </a:prstGeom>
        </p:spPr>
      </p:pic>
    </p:spTree>
    <p:extLst>
      <p:ext uri="{BB962C8B-B14F-4D97-AF65-F5344CB8AC3E}">
        <p14:creationId xmlns:p14="http://schemas.microsoft.com/office/powerpoint/2010/main" val="655389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2ED6-F7A3-4C52-8774-3BF4B41DA264}"/>
              </a:ext>
            </a:extLst>
          </p:cNvPr>
          <p:cNvSpPr>
            <a:spLocks noGrp="1"/>
          </p:cNvSpPr>
          <p:nvPr>
            <p:ph type="title"/>
          </p:nvPr>
        </p:nvSpPr>
        <p:spPr/>
        <p:txBody>
          <a:bodyPr anchor="ctr">
            <a:normAutofit/>
          </a:bodyPr>
          <a:lstStyle/>
          <a:p>
            <a:r>
              <a:rPr lang="en-GB" sz="3100">
                <a:solidFill>
                  <a:srgbClr val="FFFFFF"/>
                </a:solidFill>
              </a:rPr>
              <a:t>What is Every Sleep Counts</a:t>
            </a:r>
          </a:p>
        </p:txBody>
      </p:sp>
      <p:sp>
        <p:nvSpPr>
          <p:cNvPr id="18" name="Content Placeholder 2">
            <a:extLst>
              <a:ext uri="{FF2B5EF4-FFF2-40B4-BE49-F238E27FC236}">
                <a16:creationId xmlns:a16="http://schemas.microsoft.com/office/drawing/2014/main" id="{D47E4365-46FF-481A-A8C6-F0207D831B4F}"/>
              </a:ext>
            </a:extLst>
          </p:cNvPr>
          <p:cNvSpPr>
            <a:spLocks noGrp="1"/>
          </p:cNvSpPr>
          <p:nvPr>
            <p:ph idx="1"/>
          </p:nvPr>
        </p:nvSpPr>
        <p:spPr/>
        <p:txBody>
          <a:bodyPr anchor="ctr">
            <a:normAutofit/>
          </a:bodyPr>
          <a:lstStyle/>
          <a:p>
            <a:pPr>
              <a:buFont typeface="Wingdings" panose="05000000000000000000" pitchFamily="2" charset="2"/>
              <a:buChar char="v"/>
            </a:pPr>
            <a:r>
              <a:rPr lang="en-GB" dirty="0"/>
              <a:t>Every Sleep Counts is a programme of prevention aimed at parents and carers.</a:t>
            </a:r>
          </a:p>
          <a:p>
            <a:pPr>
              <a:buFont typeface="Wingdings" panose="05000000000000000000" pitchFamily="2" charset="2"/>
              <a:buChar char="v"/>
            </a:pPr>
            <a:r>
              <a:rPr lang="en-GB" dirty="0"/>
              <a:t>It supports professionals to deliver consistent key safe sleep messages at numerous touch points during pregnancy and after birth.</a:t>
            </a:r>
          </a:p>
          <a:p>
            <a:pPr>
              <a:buFont typeface="Wingdings" panose="05000000000000000000" pitchFamily="2" charset="2"/>
              <a:buChar char="v"/>
            </a:pPr>
            <a:r>
              <a:rPr lang="en-GB" dirty="0"/>
              <a:t>It brings together information on multiple risk factors associated with unsafe safe sleep.</a:t>
            </a:r>
          </a:p>
          <a:p>
            <a:pPr>
              <a:buFont typeface="Wingdings" panose="05000000000000000000" pitchFamily="2" charset="2"/>
              <a:buChar char="v"/>
            </a:pPr>
            <a:endParaRPr lang="en-GB" dirty="0"/>
          </a:p>
          <a:p>
            <a:pPr>
              <a:buFont typeface="Wingdings" panose="05000000000000000000" pitchFamily="2" charset="2"/>
              <a:buChar char="v"/>
            </a:pPr>
            <a:endParaRPr lang="en-GB" dirty="0"/>
          </a:p>
        </p:txBody>
      </p:sp>
      <p:sp>
        <p:nvSpPr>
          <p:cNvPr id="6" name="Footer Placeholder 5">
            <a:extLst>
              <a:ext uri="{FF2B5EF4-FFF2-40B4-BE49-F238E27FC236}">
                <a16:creationId xmlns:a16="http://schemas.microsoft.com/office/drawing/2014/main" id="{72B0D2E6-463A-4C02-9AE7-FDE83909507F}"/>
              </a:ext>
            </a:extLst>
          </p:cNvPr>
          <p:cNvSpPr>
            <a:spLocks noGrp="1"/>
          </p:cNvSpPr>
          <p:nvPr>
            <p:ph type="ftr" sz="quarter" idx="11"/>
          </p:nvPr>
        </p:nvSpPr>
        <p:spPr/>
        <p:txBody>
          <a:bodyPr/>
          <a:lstStyle/>
          <a:p>
            <a:pPr defTabSz="457200"/>
            <a:r>
              <a:rPr lang="en-GB">
                <a:latin typeface="Calibri" panose="020F0502020204030204"/>
              </a:rPr>
              <a:t>#everysleepcountshampshire</a:t>
            </a:r>
            <a:endParaRPr lang="en-GB" dirty="0">
              <a:latin typeface="Calibri" panose="020F0502020204030204"/>
            </a:endParaRPr>
          </a:p>
        </p:txBody>
      </p:sp>
      <p:pic>
        <p:nvPicPr>
          <p:cNvPr id="4" name="Picture 3">
            <a:extLst>
              <a:ext uri="{FF2B5EF4-FFF2-40B4-BE49-F238E27FC236}">
                <a16:creationId xmlns:a16="http://schemas.microsoft.com/office/drawing/2014/main" id="{54B0000F-EBA4-4ABF-A313-829FF4A09F74}"/>
              </a:ext>
            </a:extLst>
          </p:cNvPr>
          <p:cNvPicPr>
            <a:picLocks noChangeAspect="1"/>
          </p:cNvPicPr>
          <p:nvPr/>
        </p:nvPicPr>
        <p:blipFill>
          <a:blip r:embed="rId3"/>
          <a:stretch>
            <a:fillRect/>
          </a:stretch>
        </p:blipFill>
        <p:spPr>
          <a:xfrm>
            <a:off x="8907640" y="188641"/>
            <a:ext cx="1402202" cy="676715"/>
          </a:xfrm>
          <a:prstGeom prst="rect">
            <a:avLst/>
          </a:prstGeom>
        </p:spPr>
      </p:pic>
      <p:sp>
        <p:nvSpPr>
          <p:cNvPr id="15" name="TextBox 14">
            <a:extLst>
              <a:ext uri="{FF2B5EF4-FFF2-40B4-BE49-F238E27FC236}">
                <a16:creationId xmlns:a16="http://schemas.microsoft.com/office/drawing/2014/main" id="{3C99AA7F-2E55-4510-A244-8E83185EFDA7}"/>
              </a:ext>
            </a:extLst>
          </p:cNvPr>
          <p:cNvSpPr txBox="1"/>
          <p:nvPr/>
        </p:nvSpPr>
        <p:spPr>
          <a:xfrm>
            <a:off x="1775521" y="6381329"/>
            <a:ext cx="2473165" cy="307777"/>
          </a:xfrm>
          <a:prstGeom prst="rect">
            <a:avLst/>
          </a:prstGeom>
          <a:noFill/>
        </p:spPr>
        <p:txBody>
          <a:bodyPr wrap="square" rtlCol="0">
            <a:spAutoFit/>
          </a:bodyPr>
          <a:lstStyle/>
          <a:p>
            <a:pPr algn="ctr" defTabSz="457200"/>
            <a:r>
              <a:rPr lang="en-GB" sz="1400" dirty="0">
                <a:solidFill>
                  <a:srgbClr val="000000"/>
                </a:solidFill>
                <a:latin typeface="Calibri" panose="020F0502020204030204"/>
              </a:rPr>
              <a:t>#everysleepcounts</a:t>
            </a:r>
          </a:p>
        </p:txBody>
      </p:sp>
      <p:pic>
        <p:nvPicPr>
          <p:cNvPr id="11" name="Picture 10">
            <a:extLst>
              <a:ext uri="{FF2B5EF4-FFF2-40B4-BE49-F238E27FC236}">
                <a16:creationId xmlns:a16="http://schemas.microsoft.com/office/drawing/2014/main" id="{B2C9DB21-C54A-4126-B3EC-DB200553AD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227" y="188641"/>
            <a:ext cx="1524773" cy="868000"/>
          </a:xfrm>
          <a:prstGeom prst="rect">
            <a:avLst/>
          </a:prstGeom>
        </p:spPr>
      </p:pic>
    </p:spTree>
    <p:extLst>
      <p:ext uri="{BB962C8B-B14F-4D97-AF65-F5344CB8AC3E}">
        <p14:creationId xmlns:p14="http://schemas.microsoft.com/office/powerpoint/2010/main" val="2697974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AA12D5-C9CA-4571-A1D9-DBE2FF4F345A}"/>
              </a:ext>
            </a:extLst>
          </p:cNvPr>
          <p:cNvSpPr>
            <a:spLocks noGrp="1"/>
          </p:cNvSpPr>
          <p:nvPr>
            <p:ph type="title"/>
          </p:nvPr>
        </p:nvSpPr>
        <p:spPr>
          <a:xfrm>
            <a:off x="5144679" y="634946"/>
            <a:ext cx="6405063" cy="1450757"/>
          </a:xfrm>
        </p:spPr>
        <p:txBody>
          <a:bodyPr>
            <a:normAutofit/>
          </a:bodyPr>
          <a:lstStyle/>
          <a:p>
            <a:r>
              <a:rPr lang="en-GB"/>
              <a:t>The message</a:t>
            </a:r>
            <a:endParaRPr lang="en-GB" dirty="0"/>
          </a:p>
        </p:txBody>
      </p:sp>
      <p:pic>
        <p:nvPicPr>
          <p:cNvPr id="4" name="Picture 3">
            <a:extLst>
              <a:ext uri="{FF2B5EF4-FFF2-40B4-BE49-F238E27FC236}">
                <a16:creationId xmlns:a16="http://schemas.microsoft.com/office/drawing/2014/main" id="{1B90572B-4B12-4A1E-8A0B-22E2E4C1998C}"/>
              </a:ext>
            </a:extLst>
          </p:cNvPr>
          <p:cNvPicPr>
            <a:picLocks noChangeAspect="1"/>
          </p:cNvPicPr>
          <p:nvPr/>
        </p:nvPicPr>
        <p:blipFill>
          <a:blip r:embed="rId3"/>
          <a:stretch>
            <a:fillRect/>
          </a:stretch>
        </p:blipFill>
        <p:spPr>
          <a:xfrm>
            <a:off x="633999" y="849051"/>
            <a:ext cx="4020297" cy="1940230"/>
          </a:xfrm>
          <a:prstGeom prst="rect">
            <a:avLst/>
          </a:prstGeom>
        </p:spPr>
      </p:pic>
      <p:cxnSp>
        <p:nvCxnSpPr>
          <p:cNvPr id="60" name="Straight Connector 59">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5E56036-71BE-4AFC-B2D9-B38244A20B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99" y="3314760"/>
            <a:ext cx="4020296" cy="2282817"/>
          </a:xfrm>
          <a:prstGeom prst="rect">
            <a:avLst/>
          </a:prstGeom>
        </p:spPr>
      </p:pic>
      <p:sp>
        <p:nvSpPr>
          <p:cNvPr id="3" name="Content Placeholder 2">
            <a:extLst>
              <a:ext uri="{FF2B5EF4-FFF2-40B4-BE49-F238E27FC236}">
                <a16:creationId xmlns:a16="http://schemas.microsoft.com/office/drawing/2014/main" id="{5B745C1D-AFD8-4B18-AF37-2B37106D305A}"/>
              </a:ext>
            </a:extLst>
          </p:cNvPr>
          <p:cNvSpPr>
            <a:spLocks noGrp="1"/>
          </p:cNvSpPr>
          <p:nvPr>
            <p:ph idx="1"/>
          </p:nvPr>
        </p:nvSpPr>
        <p:spPr>
          <a:xfrm>
            <a:off x="5144679" y="2198914"/>
            <a:ext cx="6405063" cy="3670180"/>
          </a:xfrm>
        </p:spPr>
        <p:txBody>
          <a:bodyPr>
            <a:normAutofit/>
          </a:bodyPr>
          <a:lstStyle/>
          <a:p>
            <a:pPr marL="0" indent="0">
              <a:buNone/>
            </a:pPr>
            <a:endParaRPr lang="en-GB" dirty="0"/>
          </a:p>
          <a:p>
            <a:pPr marL="0" indent="0">
              <a:buNone/>
            </a:pPr>
            <a:endParaRPr lang="en-GB" dirty="0"/>
          </a:p>
          <a:p>
            <a:pPr marL="0" indent="0">
              <a:buNone/>
            </a:pPr>
            <a:r>
              <a:rPr lang="en-GB" dirty="0"/>
              <a:t>The safest place for your baby to sleep is on their back in a cot or </a:t>
            </a:r>
            <a:r>
              <a:rPr lang="en-GB" dirty="0" err="1"/>
              <a:t>moses</a:t>
            </a:r>
            <a:r>
              <a:rPr lang="en-GB" dirty="0"/>
              <a:t> basket in the same room as parents/ carers for the first six months.</a:t>
            </a:r>
          </a:p>
          <a:p>
            <a:endParaRPr lang="en-GB" dirty="0"/>
          </a:p>
        </p:txBody>
      </p:sp>
      <p:sp>
        <p:nvSpPr>
          <p:cNvPr id="62" name="Rectangle 61">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a:extLst>
              <a:ext uri="{FF2B5EF4-FFF2-40B4-BE49-F238E27FC236}">
                <a16:creationId xmlns:a16="http://schemas.microsoft.com/office/drawing/2014/main" id="{55D074BC-D9F6-40AF-A898-95F9D4B27B37}"/>
              </a:ext>
            </a:extLst>
          </p:cNvPr>
          <p:cNvSpPr>
            <a:spLocks noGrp="1"/>
          </p:cNvSpPr>
          <p:nvPr>
            <p:ph type="ftr" sz="quarter" idx="11"/>
          </p:nvPr>
        </p:nvSpPr>
        <p:spPr>
          <a:xfrm>
            <a:off x="3686185" y="6459785"/>
            <a:ext cx="4822804" cy="365125"/>
          </a:xfrm>
        </p:spPr>
        <p:txBody>
          <a:bodyPr>
            <a:normAutofit/>
          </a:bodyPr>
          <a:lstStyle/>
          <a:p>
            <a:pPr defTabSz="457200">
              <a:spcAft>
                <a:spcPts val="600"/>
              </a:spcAft>
            </a:pPr>
            <a:r>
              <a:rPr lang="en-GB">
                <a:latin typeface="Calibri" panose="020F0502020204030204"/>
              </a:rPr>
              <a:t>#everysleepcounts</a:t>
            </a:r>
          </a:p>
        </p:txBody>
      </p:sp>
    </p:spTree>
    <p:extLst>
      <p:ext uri="{BB962C8B-B14F-4D97-AF65-F5344CB8AC3E}">
        <p14:creationId xmlns:p14="http://schemas.microsoft.com/office/powerpoint/2010/main" val="3602967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6690-FC45-4F16-B3BD-03CB1D251CC0}"/>
              </a:ext>
            </a:extLst>
          </p:cNvPr>
          <p:cNvSpPr>
            <a:spLocks noGrp="1"/>
          </p:cNvSpPr>
          <p:nvPr>
            <p:ph type="title"/>
          </p:nvPr>
        </p:nvSpPr>
        <p:spPr/>
        <p:txBody>
          <a:bodyPr anchor="ctr">
            <a:normAutofit/>
          </a:bodyPr>
          <a:lstStyle/>
          <a:p>
            <a:r>
              <a:rPr lang="en-GB" sz="3100" dirty="0">
                <a:solidFill>
                  <a:srgbClr val="FFFFFF"/>
                </a:solidFill>
              </a:rPr>
              <a:t>The message</a:t>
            </a:r>
          </a:p>
        </p:txBody>
      </p:sp>
      <p:sp>
        <p:nvSpPr>
          <p:cNvPr id="3" name="Content Placeholder 2">
            <a:extLst>
              <a:ext uri="{FF2B5EF4-FFF2-40B4-BE49-F238E27FC236}">
                <a16:creationId xmlns:a16="http://schemas.microsoft.com/office/drawing/2014/main" id="{8773EC49-8076-484C-B0B9-120E1D2F29F5}"/>
              </a:ext>
            </a:extLst>
          </p:cNvPr>
          <p:cNvSpPr>
            <a:spLocks noGrp="1"/>
          </p:cNvSpPr>
          <p:nvPr>
            <p:ph idx="1"/>
          </p:nvPr>
        </p:nvSpPr>
        <p:spPr/>
        <p:txBody>
          <a:bodyPr anchor="ctr">
            <a:normAutofit/>
          </a:bodyPr>
          <a:lstStyle/>
          <a:p>
            <a:pPr marL="0" indent="0">
              <a:buNone/>
            </a:pPr>
            <a:r>
              <a:rPr lang="en-GB" b="1" dirty="0"/>
              <a:t>Car seats </a:t>
            </a:r>
          </a:p>
          <a:p>
            <a:pPr marL="0" indent="0">
              <a:buNone/>
            </a:pPr>
            <a:r>
              <a:rPr lang="en-GB" dirty="0"/>
              <a:t>Car seats should only be used for journey’s. If a baby is under six weeks old they should be taken out for a stretch every 30 minutes and every hour once they are over 6 weeks old.</a:t>
            </a:r>
          </a:p>
          <a:p>
            <a:pPr marL="0" indent="0">
              <a:buNone/>
            </a:pPr>
            <a:r>
              <a:rPr lang="en-GB" dirty="0"/>
              <a:t>Young babies don’t have full control of their heads which can drop forwards making it difficult for them to breath.</a:t>
            </a:r>
          </a:p>
          <a:p>
            <a:pPr marL="0" indent="0">
              <a:buNone/>
            </a:pPr>
            <a:r>
              <a:rPr lang="en-GB" dirty="0"/>
              <a:t>Babies can’t regulate their own temperature and can over heat in car seats if overdressed as cars can heat up very quickly.</a:t>
            </a:r>
          </a:p>
        </p:txBody>
      </p:sp>
      <p:sp>
        <p:nvSpPr>
          <p:cNvPr id="6" name="Footer Placeholder 5">
            <a:extLst>
              <a:ext uri="{FF2B5EF4-FFF2-40B4-BE49-F238E27FC236}">
                <a16:creationId xmlns:a16="http://schemas.microsoft.com/office/drawing/2014/main" id="{61657349-2BB4-42EA-A440-BD4B64AC7077}"/>
              </a:ext>
            </a:extLst>
          </p:cNvPr>
          <p:cNvSpPr>
            <a:spLocks noGrp="1"/>
          </p:cNvSpPr>
          <p:nvPr>
            <p:ph type="ftr" sz="quarter" idx="11"/>
          </p:nvPr>
        </p:nvSpPr>
        <p:spPr>
          <a:xfrm>
            <a:off x="6933295" y="6361582"/>
            <a:ext cx="4648200" cy="365125"/>
          </a:xfrm>
        </p:spPr>
        <p:txBody>
          <a:bodyPr/>
          <a:lstStyle/>
          <a:p>
            <a:pPr defTabSz="457200"/>
            <a:r>
              <a:rPr lang="en-GB" dirty="0">
                <a:latin typeface="Calibri" panose="020F0502020204030204"/>
              </a:rPr>
              <a:t>#</a:t>
            </a:r>
            <a:r>
              <a:rPr lang="en-GB" dirty="0" err="1">
                <a:latin typeface="Calibri" panose="020F0502020204030204"/>
              </a:rPr>
              <a:t>everysleepcountshampshire</a:t>
            </a:r>
            <a:endParaRPr lang="en-GB" dirty="0">
              <a:latin typeface="Calibri" panose="020F0502020204030204"/>
            </a:endParaRPr>
          </a:p>
        </p:txBody>
      </p:sp>
      <p:pic>
        <p:nvPicPr>
          <p:cNvPr id="4" name="Picture 3">
            <a:extLst>
              <a:ext uri="{FF2B5EF4-FFF2-40B4-BE49-F238E27FC236}">
                <a16:creationId xmlns:a16="http://schemas.microsoft.com/office/drawing/2014/main" id="{D8B42FBF-CF10-4CC8-BBD7-2832CBDD285A}"/>
              </a:ext>
            </a:extLst>
          </p:cNvPr>
          <p:cNvPicPr>
            <a:picLocks noChangeAspect="1"/>
          </p:cNvPicPr>
          <p:nvPr/>
        </p:nvPicPr>
        <p:blipFill>
          <a:blip r:embed="rId3"/>
          <a:stretch>
            <a:fillRect/>
          </a:stretch>
        </p:blipFill>
        <p:spPr>
          <a:xfrm>
            <a:off x="9048328" y="188641"/>
            <a:ext cx="1402202" cy="676715"/>
          </a:xfrm>
          <a:prstGeom prst="rect">
            <a:avLst/>
          </a:prstGeom>
        </p:spPr>
      </p:pic>
      <p:sp>
        <p:nvSpPr>
          <p:cNvPr id="18" name="TextBox 17">
            <a:extLst>
              <a:ext uri="{FF2B5EF4-FFF2-40B4-BE49-F238E27FC236}">
                <a16:creationId xmlns:a16="http://schemas.microsoft.com/office/drawing/2014/main" id="{65C27DB0-FC04-4FD3-B732-8C73D1A9403E}"/>
              </a:ext>
            </a:extLst>
          </p:cNvPr>
          <p:cNvSpPr txBox="1"/>
          <p:nvPr/>
        </p:nvSpPr>
        <p:spPr>
          <a:xfrm>
            <a:off x="610505" y="6361582"/>
            <a:ext cx="2473165" cy="307777"/>
          </a:xfrm>
          <a:prstGeom prst="rect">
            <a:avLst/>
          </a:prstGeom>
          <a:noFill/>
        </p:spPr>
        <p:txBody>
          <a:bodyPr wrap="square" rtlCol="0">
            <a:spAutoFit/>
          </a:bodyPr>
          <a:lstStyle/>
          <a:p>
            <a:pPr algn="ctr" defTabSz="457200"/>
            <a:r>
              <a:rPr lang="en-GB" sz="1400" dirty="0">
                <a:solidFill>
                  <a:srgbClr val="000000"/>
                </a:solidFill>
                <a:latin typeface="Calibri" panose="020F0502020204030204"/>
              </a:rPr>
              <a:t>#everysleepcounts</a:t>
            </a:r>
          </a:p>
        </p:txBody>
      </p:sp>
      <p:pic>
        <p:nvPicPr>
          <p:cNvPr id="11" name="Picture 10">
            <a:extLst>
              <a:ext uri="{FF2B5EF4-FFF2-40B4-BE49-F238E27FC236}">
                <a16:creationId xmlns:a16="http://schemas.microsoft.com/office/drawing/2014/main" id="{6F056537-F6CA-47CC-9CE1-2CAFDAB2CA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582" y="188641"/>
            <a:ext cx="1681013" cy="956942"/>
          </a:xfrm>
          <a:prstGeom prst="rect">
            <a:avLst/>
          </a:prstGeom>
        </p:spPr>
      </p:pic>
    </p:spTree>
    <p:extLst>
      <p:ext uri="{BB962C8B-B14F-4D97-AF65-F5344CB8AC3E}">
        <p14:creationId xmlns:p14="http://schemas.microsoft.com/office/powerpoint/2010/main" val="269551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6690-FC45-4F16-B3BD-03CB1D251CC0}"/>
              </a:ext>
            </a:extLst>
          </p:cNvPr>
          <p:cNvSpPr>
            <a:spLocks noGrp="1"/>
          </p:cNvSpPr>
          <p:nvPr>
            <p:ph type="title"/>
          </p:nvPr>
        </p:nvSpPr>
        <p:spPr/>
        <p:txBody>
          <a:bodyPr anchor="ctr">
            <a:normAutofit/>
          </a:bodyPr>
          <a:lstStyle/>
          <a:p>
            <a:r>
              <a:rPr lang="en-GB" sz="3100" dirty="0">
                <a:solidFill>
                  <a:srgbClr val="FFFFFF"/>
                </a:solidFill>
              </a:rPr>
              <a:t>The message</a:t>
            </a:r>
          </a:p>
        </p:txBody>
      </p:sp>
      <p:sp>
        <p:nvSpPr>
          <p:cNvPr id="3" name="Content Placeholder 2">
            <a:extLst>
              <a:ext uri="{FF2B5EF4-FFF2-40B4-BE49-F238E27FC236}">
                <a16:creationId xmlns:a16="http://schemas.microsoft.com/office/drawing/2014/main" id="{8773EC49-8076-484C-B0B9-120E1D2F29F5}"/>
              </a:ext>
            </a:extLst>
          </p:cNvPr>
          <p:cNvSpPr>
            <a:spLocks noGrp="1"/>
          </p:cNvSpPr>
          <p:nvPr>
            <p:ph idx="1"/>
          </p:nvPr>
        </p:nvSpPr>
        <p:spPr/>
        <p:txBody>
          <a:bodyPr anchor="ctr">
            <a:normAutofit/>
          </a:bodyPr>
          <a:lstStyle/>
          <a:p>
            <a:pPr marL="0" indent="0">
              <a:buNone/>
            </a:pPr>
            <a:r>
              <a:rPr lang="en-GB" b="1" dirty="0"/>
              <a:t>Co-sleeping</a:t>
            </a:r>
          </a:p>
          <a:p>
            <a:pPr marL="0" indent="0">
              <a:buNone/>
            </a:pPr>
            <a:r>
              <a:rPr lang="en-GB" dirty="0"/>
              <a:t>Babies can not regulate their own temperature and can easily overheat. </a:t>
            </a:r>
          </a:p>
          <a:p>
            <a:pPr marL="0" indent="0">
              <a:buNone/>
            </a:pPr>
            <a:r>
              <a:rPr lang="en-GB" dirty="0"/>
              <a:t>Duvets and pillows might cover their face and make it difficult to breath. </a:t>
            </a:r>
          </a:p>
          <a:p>
            <a:pPr marL="0" indent="0">
              <a:buNone/>
            </a:pPr>
            <a:r>
              <a:rPr lang="en-GB" dirty="0"/>
              <a:t>An adult could roll onto the baby causing death or serious harm.</a:t>
            </a:r>
          </a:p>
        </p:txBody>
      </p:sp>
      <p:sp>
        <p:nvSpPr>
          <p:cNvPr id="6" name="Footer Placeholder 5">
            <a:extLst>
              <a:ext uri="{FF2B5EF4-FFF2-40B4-BE49-F238E27FC236}">
                <a16:creationId xmlns:a16="http://schemas.microsoft.com/office/drawing/2014/main" id="{61657349-2BB4-42EA-A440-BD4B64AC7077}"/>
              </a:ext>
            </a:extLst>
          </p:cNvPr>
          <p:cNvSpPr>
            <a:spLocks noGrp="1"/>
          </p:cNvSpPr>
          <p:nvPr>
            <p:ph type="ftr" sz="quarter" idx="11"/>
          </p:nvPr>
        </p:nvSpPr>
        <p:spPr>
          <a:xfrm>
            <a:off x="7049346" y="6453911"/>
            <a:ext cx="4648200" cy="365125"/>
          </a:xfrm>
        </p:spPr>
        <p:txBody>
          <a:bodyPr/>
          <a:lstStyle/>
          <a:p>
            <a:pPr defTabSz="457200"/>
            <a:r>
              <a:rPr lang="en-GB" dirty="0">
                <a:latin typeface="Calibri" panose="020F0502020204030204"/>
              </a:rPr>
              <a:t>#</a:t>
            </a:r>
            <a:r>
              <a:rPr lang="en-GB" dirty="0" err="1">
                <a:latin typeface="Calibri" panose="020F0502020204030204"/>
              </a:rPr>
              <a:t>everysleepcountshampshire</a:t>
            </a:r>
            <a:endParaRPr lang="en-GB" dirty="0">
              <a:latin typeface="Calibri" panose="020F0502020204030204"/>
            </a:endParaRPr>
          </a:p>
        </p:txBody>
      </p:sp>
      <p:pic>
        <p:nvPicPr>
          <p:cNvPr id="4" name="Picture 3">
            <a:extLst>
              <a:ext uri="{FF2B5EF4-FFF2-40B4-BE49-F238E27FC236}">
                <a16:creationId xmlns:a16="http://schemas.microsoft.com/office/drawing/2014/main" id="{D8B42FBF-CF10-4CC8-BBD7-2832CBDD285A}"/>
              </a:ext>
            </a:extLst>
          </p:cNvPr>
          <p:cNvPicPr>
            <a:picLocks noChangeAspect="1"/>
          </p:cNvPicPr>
          <p:nvPr/>
        </p:nvPicPr>
        <p:blipFill>
          <a:blip r:embed="rId3"/>
          <a:stretch>
            <a:fillRect/>
          </a:stretch>
        </p:blipFill>
        <p:spPr>
          <a:xfrm>
            <a:off x="9048328" y="188641"/>
            <a:ext cx="1402202" cy="676715"/>
          </a:xfrm>
          <a:prstGeom prst="rect">
            <a:avLst/>
          </a:prstGeom>
        </p:spPr>
      </p:pic>
      <p:sp>
        <p:nvSpPr>
          <p:cNvPr id="18" name="TextBox 17">
            <a:extLst>
              <a:ext uri="{FF2B5EF4-FFF2-40B4-BE49-F238E27FC236}">
                <a16:creationId xmlns:a16="http://schemas.microsoft.com/office/drawing/2014/main" id="{65C27DB0-FC04-4FD3-B732-8C73D1A9403E}"/>
              </a:ext>
            </a:extLst>
          </p:cNvPr>
          <p:cNvSpPr txBox="1"/>
          <p:nvPr/>
        </p:nvSpPr>
        <p:spPr>
          <a:xfrm>
            <a:off x="935014" y="6451062"/>
            <a:ext cx="2473165" cy="307777"/>
          </a:xfrm>
          <a:prstGeom prst="rect">
            <a:avLst/>
          </a:prstGeom>
          <a:noFill/>
        </p:spPr>
        <p:txBody>
          <a:bodyPr wrap="square" rtlCol="0">
            <a:spAutoFit/>
          </a:bodyPr>
          <a:lstStyle/>
          <a:p>
            <a:pPr algn="ctr" defTabSz="457200"/>
            <a:r>
              <a:rPr lang="en-GB" sz="1400" dirty="0">
                <a:solidFill>
                  <a:srgbClr val="000000"/>
                </a:solidFill>
                <a:latin typeface="Calibri" panose="020F0502020204030204"/>
              </a:rPr>
              <a:t>#everysleepcounts</a:t>
            </a:r>
          </a:p>
        </p:txBody>
      </p:sp>
      <p:pic>
        <p:nvPicPr>
          <p:cNvPr id="11" name="Picture 10">
            <a:extLst>
              <a:ext uri="{FF2B5EF4-FFF2-40B4-BE49-F238E27FC236}">
                <a16:creationId xmlns:a16="http://schemas.microsoft.com/office/drawing/2014/main" id="{6F056537-F6CA-47CC-9CE1-2CAFDAB2CA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014" y="253049"/>
            <a:ext cx="1681013" cy="956942"/>
          </a:xfrm>
          <a:prstGeom prst="rect">
            <a:avLst/>
          </a:prstGeom>
        </p:spPr>
      </p:pic>
    </p:spTree>
    <p:extLst>
      <p:ext uri="{BB962C8B-B14F-4D97-AF65-F5344CB8AC3E}">
        <p14:creationId xmlns:p14="http://schemas.microsoft.com/office/powerpoint/2010/main" val="2938132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6690-FC45-4F16-B3BD-03CB1D251CC0}"/>
              </a:ext>
            </a:extLst>
          </p:cNvPr>
          <p:cNvSpPr>
            <a:spLocks noGrp="1"/>
          </p:cNvSpPr>
          <p:nvPr>
            <p:ph type="title"/>
          </p:nvPr>
        </p:nvSpPr>
        <p:spPr/>
        <p:txBody>
          <a:bodyPr anchor="ctr">
            <a:normAutofit/>
          </a:bodyPr>
          <a:lstStyle/>
          <a:p>
            <a:r>
              <a:rPr lang="en-GB" sz="3100" dirty="0">
                <a:solidFill>
                  <a:srgbClr val="FFFFFF"/>
                </a:solidFill>
              </a:rPr>
              <a:t>The message</a:t>
            </a:r>
          </a:p>
        </p:txBody>
      </p:sp>
      <p:sp>
        <p:nvSpPr>
          <p:cNvPr id="3" name="Content Placeholder 2">
            <a:extLst>
              <a:ext uri="{FF2B5EF4-FFF2-40B4-BE49-F238E27FC236}">
                <a16:creationId xmlns:a16="http://schemas.microsoft.com/office/drawing/2014/main" id="{8773EC49-8076-484C-B0B9-120E1D2F29F5}"/>
              </a:ext>
            </a:extLst>
          </p:cNvPr>
          <p:cNvSpPr>
            <a:spLocks noGrp="1"/>
          </p:cNvSpPr>
          <p:nvPr>
            <p:ph idx="1"/>
          </p:nvPr>
        </p:nvSpPr>
        <p:spPr/>
        <p:txBody>
          <a:bodyPr anchor="ctr">
            <a:normAutofit/>
          </a:bodyPr>
          <a:lstStyle/>
          <a:p>
            <a:pPr marL="0" indent="0">
              <a:buNone/>
            </a:pPr>
            <a:r>
              <a:rPr lang="en-GB" b="1" dirty="0"/>
              <a:t>Smoking</a:t>
            </a:r>
          </a:p>
          <a:p>
            <a:pPr marL="0" indent="0">
              <a:buNone/>
            </a:pPr>
            <a:r>
              <a:rPr lang="en-GB" dirty="0"/>
              <a:t>Smoking significantly increases the risk of Sudden Infant Death Syndrome.</a:t>
            </a:r>
          </a:p>
          <a:p>
            <a:pPr marL="0" indent="0">
              <a:buNone/>
            </a:pPr>
            <a:r>
              <a:rPr lang="en-GB" dirty="0"/>
              <a:t>Parents should be encouraged to quit smoking during pregnancy and after birth using quit smoking services available in Hampshire.</a:t>
            </a:r>
          </a:p>
          <a:p>
            <a:pPr marL="0" indent="0">
              <a:buNone/>
            </a:pPr>
            <a:r>
              <a:rPr lang="en-GB" dirty="0"/>
              <a:t>Parents that continue to smoke should be made aware of the increased risk and encouraged to keep a smoke free environment around the child. This includes washing hands and changing clothes after smoking and before coming into contact with the baby.</a:t>
            </a:r>
          </a:p>
        </p:txBody>
      </p:sp>
      <p:sp>
        <p:nvSpPr>
          <p:cNvPr id="6" name="Footer Placeholder 5">
            <a:extLst>
              <a:ext uri="{FF2B5EF4-FFF2-40B4-BE49-F238E27FC236}">
                <a16:creationId xmlns:a16="http://schemas.microsoft.com/office/drawing/2014/main" id="{61657349-2BB4-42EA-A440-BD4B64AC7077}"/>
              </a:ext>
            </a:extLst>
          </p:cNvPr>
          <p:cNvSpPr>
            <a:spLocks noGrp="1"/>
          </p:cNvSpPr>
          <p:nvPr>
            <p:ph type="ftr" sz="quarter" idx="11"/>
          </p:nvPr>
        </p:nvSpPr>
        <p:spPr/>
        <p:txBody>
          <a:bodyPr/>
          <a:lstStyle/>
          <a:p>
            <a:pPr defTabSz="457200"/>
            <a:r>
              <a:rPr lang="en-GB">
                <a:latin typeface="Calibri" panose="020F0502020204030204"/>
              </a:rPr>
              <a:t>#everysleepcountshampshire</a:t>
            </a:r>
            <a:endParaRPr lang="en-GB" dirty="0">
              <a:latin typeface="Calibri" panose="020F0502020204030204"/>
            </a:endParaRPr>
          </a:p>
        </p:txBody>
      </p:sp>
      <p:pic>
        <p:nvPicPr>
          <p:cNvPr id="4" name="Picture 3">
            <a:extLst>
              <a:ext uri="{FF2B5EF4-FFF2-40B4-BE49-F238E27FC236}">
                <a16:creationId xmlns:a16="http://schemas.microsoft.com/office/drawing/2014/main" id="{D8B42FBF-CF10-4CC8-BBD7-2832CBDD285A}"/>
              </a:ext>
            </a:extLst>
          </p:cNvPr>
          <p:cNvPicPr>
            <a:picLocks noChangeAspect="1"/>
          </p:cNvPicPr>
          <p:nvPr/>
        </p:nvPicPr>
        <p:blipFill>
          <a:blip r:embed="rId3"/>
          <a:stretch>
            <a:fillRect/>
          </a:stretch>
        </p:blipFill>
        <p:spPr>
          <a:xfrm>
            <a:off x="9048328" y="188641"/>
            <a:ext cx="1402202" cy="676715"/>
          </a:xfrm>
          <a:prstGeom prst="rect">
            <a:avLst/>
          </a:prstGeom>
        </p:spPr>
      </p:pic>
      <p:sp>
        <p:nvSpPr>
          <p:cNvPr id="18" name="TextBox 17">
            <a:extLst>
              <a:ext uri="{FF2B5EF4-FFF2-40B4-BE49-F238E27FC236}">
                <a16:creationId xmlns:a16="http://schemas.microsoft.com/office/drawing/2014/main" id="{65C27DB0-FC04-4FD3-B732-8C73D1A9403E}"/>
              </a:ext>
            </a:extLst>
          </p:cNvPr>
          <p:cNvSpPr txBox="1"/>
          <p:nvPr/>
        </p:nvSpPr>
        <p:spPr>
          <a:xfrm>
            <a:off x="1775521" y="6381329"/>
            <a:ext cx="2473165" cy="307777"/>
          </a:xfrm>
          <a:prstGeom prst="rect">
            <a:avLst/>
          </a:prstGeom>
          <a:noFill/>
        </p:spPr>
        <p:txBody>
          <a:bodyPr wrap="square" rtlCol="0">
            <a:spAutoFit/>
          </a:bodyPr>
          <a:lstStyle/>
          <a:p>
            <a:pPr algn="ctr" defTabSz="457200"/>
            <a:r>
              <a:rPr lang="en-GB" sz="1400" dirty="0">
                <a:solidFill>
                  <a:srgbClr val="000000"/>
                </a:solidFill>
                <a:latin typeface="Calibri" panose="020F0502020204030204"/>
              </a:rPr>
              <a:t>#everysleepcounts</a:t>
            </a:r>
          </a:p>
        </p:txBody>
      </p:sp>
      <p:pic>
        <p:nvPicPr>
          <p:cNvPr id="11" name="Picture 10">
            <a:extLst>
              <a:ext uri="{FF2B5EF4-FFF2-40B4-BE49-F238E27FC236}">
                <a16:creationId xmlns:a16="http://schemas.microsoft.com/office/drawing/2014/main" id="{6F056537-F6CA-47CC-9CE1-2CAFDAB2CA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356" y="253049"/>
            <a:ext cx="1681013" cy="956942"/>
          </a:xfrm>
          <a:prstGeom prst="rect">
            <a:avLst/>
          </a:prstGeom>
        </p:spPr>
      </p:pic>
    </p:spTree>
    <p:extLst>
      <p:ext uri="{BB962C8B-B14F-4D97-AF65-F5344CB8AC3E}">
        <p14:creationId xmlns:p14="http://schemas.microsoft.com/office/powerpoint/2010/main" val="1387855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7EDF-1B9B-4569-B372-06316EE525AC}"/>
              </a:ext>
            </a:extLst>
          </p:cNvPr>
          <p:cNvSpPr>
            <a:spLocks noGrp="1"/>
          </p:cNvSpPr>
          <p:nvPr>
            <p:ph type="title"/>
          </p:nvPr>
        </p:nvSpPr>
        <p:spPr/>
        <p:txBody>
          <a:bodyPr anchor="ctr">
            <a:normAutofit/>
          </a:bodyPr>
          <a:lstStyle/>
          <a:p>
            <a:r>
              <a:rPr lang="en-GB" sz="3100">
                <a:solidFill>
                  <a:srgbClr val="FFFFFF"/>
                </a:solidFill>
              </a:rPr>
              <a:t>The message</a:t>
            </a:r>
          </a:p>
        </p:txBody>
      </p:sp>
      <p:sp>
        <p:nvSpPr>
          <p:cNvPr id="3" name="Content Placeholder 2">
            <a:extLst>
              <a:ext uri="{FF2B5EF4-FFF2-40B4-BE49-F238E27FC236}">
                <a16:creationId xmlns:a16="http://schemas.microsoft.com/office/drawing/2014/main" id="{0FD0E708-D550-4004-96AD-88A28091AF16}"/>
              </a:ext>
            </a:extLst>
          </p:cNvPr>
          <p:cNvSpPr>
            <a:spLocks noGrp="1"/>
          </p:cNvSpPr>
          <p:nvPr>
            <p:ph idx="1"/>
          </p:nvPr>
        </p:nvSpPr>
        <p:spPr/>
        <p:txBody>
          <a:bodyPr anchor="ctr">
            <a:normAutofit/>
          </a:bodyPr>
          <a:lstStyle/>
          <a:p>
            <a:r>
              <a:rPr lang="en-GB" b="1" dirty="0"/>
              <a:t>Drugs and alcohol</a:t>
            </a:r>
          </a:p>
          <a:p>
            <a:r>
              <a:rPr lang="en-GB" dirty="0"/>
              <a:t>Alcohol, street drugs and some prescription or over the counter medication can make you drowsy and may impact your response to a baby.</a:t>
            </a:r>
          </a:p>
          <a:p>
            <a:r>
              <a:rPr lang="en-GB" dirty="0"/>
              <a:t>This can include some antihistamines, cold and flu medication and others, different people will react differently to medication.</a:t>
            </a:r>
          </a:p>
        </p:txBody>
      </p:sp>
      <p:sp>
        <p:nvSpPr>
          <p:cNvPr id="4" name="Footer Placeholder 3">
            <a:extLst>
              <a:ext uri="{FF2B5EF4-FFF2-40B4-BE49-F238E27FC236}">
                <a16:creationId xmlns:a16="http://schemas.microsoft.com/office/drawing/2014/main" id="{0CF6224A-6627-48A6-B96A-FE39CCF0A707}"/>
              </a:ext>
            </a:extLst>
          </p:cNvPr>
          <p:cNvSpPr>
            <a:spLocks noGrp="1"/>
          </p:cNvSpPr>
          <p:nvPr>
            <p:ph type="ftr" sz="quarter" idx="11"/>
          </p:nvPr>
        </p:nvSpPr>
        <p:spPr/>
        <p:txBody>
          <a:bodyPr/>
          <a:lstStyle/>
          <a:p>
            <a:pPr defTabSz="457200"/>
            <a:r>
              <a:rPr lang="en-GB">
                <a:latin typeface="Calibri" panose="020F0502020204030204"/>
              </a:rPr>
              <a:t>#everysleepcountshampshire</a:t>
            </a:r>
            <a:endParaRPr lang="en-GB" dirty="0">
              <a:latin typeface="Calibri" panose="020F0502020204030204"/>
            </a:endParaRPr>
          </a:p>
        </p:txBody>
      </p:sp>
      <p:pic>
        <p:nvPicPr>
          <p:cNvPr id="7" name="Picture 6">
            <a:extLst>
              <a:ext uri="{FF2B5EF4-FFF2-40B4-BE49-F238E27FC236}">
                <a16:creationId xmlns:a16="http://schemas.microsoft.com/office/drawing/2014/main" id="{DDEC60DE-F6FF-4265-A300-2BDB2043B627}"/>
              </a:ext>
            </a:extLst>
          </p:cNvPr>
          <p:cNvPicPr>
            <a:picLocks noChangeAspect="1"/>
          </p:cNvPicPr>
          <p:nvPr/>
        </p:nvPicPr>
        <p:blipFill>
          <a:blip r:embed="rId3"/>
          <a:stretch>
            <a:fillRect/>
          </a:stretch>
        </p:blipFill>
        <p:spPr>
          <a:xfrm>
            <a:off x="9120336" y="116633"/>
            <a:ext cx="1402202" cy="676715"/>
          </a:xfrm>
          <a:prstGeom prst="rect">
            <a:avLst/>
          </a:prstGeom>
        </p:spPr>
      </p:pic>
      <p:sp>
        <p:nvSpPr>
          <p:cNvPr id="9" name="TextBox 8">
            <a:extLst>
              <a:ext uri="{FF2B5EF4-FFF2-40B4-BE49-F238E27FC236}">
                <a16:creationId xmlns:a16="http://schemas.microsoft.com/office/drawing/2014/main" id="{E161BB88-FA2F-4229-A617-2B969C93FD1F}"/>
              </a:ext>
            </a:extLst>
          </p:cNvPr>
          <p:cNvSpPr txBox="1"/>
          <p:nvPr/>
        </p:nvSpPr>
        <p:spPr>
          <a:xfrm>
            <a:off x="1775521" y="6381329"/>
            <a:ext cx="2473165" cy="307777"/>
          </a:xfrm>
          <a:prstGeom prst="rect">
            <a:avLst/>
          </a:prstGeom>
          <a:noFill/>
        </p:spPr>
        <p:txBody>
          <a:bodyPr wrap="square" rtlCol="0">
            <a:spAutoFit/>
          </a:bodyPr>
          <a:lstStyle/>
          <a:p>
            <a:pPr algn="ctr" defTabSz="457200"/>
            <a:r>
              <a:rPr lang="en-GB" sz="1400" dirty="0">
                <a:solidFill>
                  <a:srgbClr val="000000"/>
                </a:solidFill>
                <a:latin typeface="Calibri" panose="020F0502020204030204"/>
              </a:rPr>
              <a:t>#everysleepcounts</a:t>
            </a:r>
          </a:p>
        </p:txBody>
      </p:sp>
      <p:pic>
        <p:nvPicPr>
          <p:cNvPr id="11" name="Picture 10">
            <a:extLst>
              <a:ext uri="{FF2B5EF4-FFF2-40B4-BE49-F238E27FC236}">
                <a16:creationId xmlns:a16="http://schemas.microsoft.com/office/drawing/2014/main" id="{3D45AAB6-76DD-419B-99F5-9C12BDADBE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159" y="289053"/>
            <a:ext cx="1554520" cy="884934"/>
          </a:xfrm>
          <a:prstGeom prst="rect">
            <a:avLst/>
          </a:prstGeom>
        </p:spPr>
      </p:pic>
    </p:spTree>
    <p:extLst>
      <p:ext uri="{BB962C8B-B14F-4D97-AF65-F5344CB8AC3E}">
        <p14:creationId xmlns:p14="http://schemas.microsoft.com/office/powerpoint/2010/main" val="1441121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7EDF-1B9B-4569-B372-06316EE525AC}"/>
              </a:ext>
            </a:extLst>
          </p:cNvPr>
          <p:cNvSpPr>
            <a:spLocks noGrp="1"/>
          </p:cNvSpPr>
          <p:nvPr>
            <p:ph type="title"/>
          </p:nvPr>
        </p:nvSpPr>
        <p:spPr/>
        <p:txBody>
          <a:bodyPr anchor="ctr">
            <a:normAutofit/>
          </a:bodyPr>
          <a:lstStyle/>
          <a:p>
            <a:r>
              <a:rPr lang="en-GB" sz="3100">
                <a:solidFill>
                  <a:srgbClr val="FFFFFF"/>
                </a:solidFill>
              </a:rPr>
              <a:t>The message</a:t>
            </a:r>
          </a:p>
        </p:txBody>
      </p:sp>
      <p:sp>
        <p:nvSpPr>
          <p:cNvPr id="3" name="Content Placeholder 2">
            <a:extLst>
              <a:ext uri="{FF2B5EF4-FFF2-40B4-BE49-F238E27FC236}">
                <a16:creationId xmlns:a16="http://schemas.microsoft.com/office/drawing/2014/main" id="{0FD0E708-D550-4004-96AD-88A28091AF16}"/>
              </a:ext>
            </a:extLst>
          </p:cNvPr>
          <p:cNvSpPr>
            <a:spLocks noGrp="1"/>
          </p:cNvSpPr>
          <p:nvPr>
            <p:ph idx="1"/>
          </p:nvPr>
        </p:nvSpPr>
        <p:spPr/>
        <p:txBody>
          <a:bodyPr anchor="ctr">
            <a:normAutofit/>
          </a:bodyPr>
          <a:lstStyle/>
          <a:p>
            <a:r>
              <a:rPr lang="en-GB" b="1" dirty="0"/>
              <a:t>Travel cot</a:t>
            </a:r>
          </a:p>
          <a:p>
            <a:r>
              <a:rPr lang="en-GB" dirty="0"/>
              <a:t>A travel cot is an ideal place for a baby to sleep when away from home but do not add any extra padding because the mattresses are thinner babies need a firm flat sleep surface.</a:t>
            </a:r>
          </a:p>
        </p:txBody>
      </p:sp>
      <p:sp>
        <p:nvSpPr>
          <p:cNvPr id="4" name="Footer Placeholder 3">
            <a:extLst>
              <a:ext uri="{FF2B5EF4-FFF2-40B4-BE49-F238E27FC236}">
                <a16:creationId xmlns:a16="http://schemas.microsoft.com/office/drawing/2014/main" id="{0CF6224A-6627-48A6-B96A-FE39CCF0A707}"/>
              </a:ext>
            </a:extLst>
          </p:cNvPr>
          <p:cNvSpPr>
            <a:spLocks noGrp="1"/>
          </p:cNvSpPr>
          <p:nvPr>
            <p:ph type="ftr" sz="quarter" idx="11"/>
          </p:nvPr>
        </p:nvSpPr>
        <p:spPr/>
        <p:txBody>
          <a:bodyPr/>
          <a:lstStyle/>
          <a:p>
            <a:pPr defTabSz="457200"/>
            <a:r>
              <a:rPr lang="en-GB">
                <a:latin typeface="Calibri" panose="020F0502020204030204"/>
              </a:rPr>
              <a:t>#everysleepcountshampshire</a:t>
            </a:r>
            <a:endParaRPr lang="en-GB" dirty="0">
              <a:latin typeface="Calibri" panose="020F0502020204030204"/>
            </a:endParaRPr>
          </a:p>
        </p:txBody>
      </p:sp>
      <p:pic>
        <p:nvPicPr>
          <p:cNvPr id="7" name="Picture 6">
            <a:extLst>
              <a:ext uri="{FF2B5EF4-FFF2-40B4-BE49-F238E27FC236}">
                <a16:creationId xmlns:a16="http://schemas.microsoft.com/office/drawing/2014/main" id="{DDEC60DE-F6FF-4265-A300-2BDB2043B627}"/>
              </a:ext>
            </a:extLst>
          </p:cNvPr>
          <p:cNvPicPr>
            <a:picLocks noChangeAspect="1"/>
          </p:cNvPicPr>
          <p:nvPr/>
        </p:nvPicPr>
        <p:blipFill>
          <a:blip r:embed="rId3"/>
          <a:stretch>
            <a:fillRect/>
          </a:stretch>
        </p:blipFill>
        <p:spPr>
          <a:xfrm>
            <a:off x="9120336" y="116633"/>
            <a:ext cx="1402202" cy="676715"/>
          </a:xfrm>
          <a:prstGeom prst="rect">
            <a:avLst/>
          </a:prstGeom>
        </p:spPr>
      </p:pic>
      <p:sp>
        <p:nvSpPr>
          <p:cNvPr id="9" name="TextBox 8">
            <a:extLst>
              <a:ext uri="{FF2B5EF4-FFF2-40B4-BE49-F238E27FC236}">
                <a16:creationId xmlns:a16="http://schemas.microsoft.com/office/drawing/2014/main" id="{E161BB88-FA2F-4229-A617-2B969C93FD1F}"/>
              </a:ext>
            </a:extLst>
          </p:cNvPr>
          <p:cNvSpPr txBox="1"/>
          <p:nvPr/>
        </p:nvSpPr>
        <p:spPr>
          <a:xfrm>
            <a:off x="1775521" y="6381329"/>
            <a:ext cx="2473165" cy="307777"/>
          </a:xfrm>
          <a:prstGeom prst="rect">
            <a:avLst/>
          </a:prstGeom>
          <a:noFill/>
        </p:spPr>
        <p:txBody>
          <a:bodyPr wrap="square" rtlCol="0">
            <a:spAutoFit/>
          </a:bodyPr>
          <a:lstStyle/>
          <a:p>
            <a:pPr algn="ctr" defTabSz="457200"/>
            <a:r>
              <a:rPr lang="en-GB" sz="1400" dirty="0">
                <a:solidFill>
                  <a:srgbClr val="000000"/>
                </a:solidFill>
                <a:latin typeface="Calibri" panose="020F0502020204030204"/>
              </a:rPr>
              <a:t>#everysleepcounts</a:t>
            </a:r>
          </a:p>
        </p:txBody>
      </p:sp>
      <p:pic>
        <p:nvPicPr>
          <p:cNvPr id="11" name="Picture 10">
            <a:extLst>
              <a:ext uri="{FF2B5EF4-FFF2-40B4-BE49-F238E27FC236}">
                <a16:creationId xmlns:a16="http://schemas.microsoft.com/office/drawing/2014/main" id="{3D45AAB6-76DD-419B-99F5-9C12BDADBE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202" y="190082"/>
            <a:ext cx="1554520" cy="884934"/>
          </a:xfrm>
          <a:prstGeom prst="rect">
            <a:avLst/>
          </a:prstGeom>
        </p:spPr>
      </p:pic>
    </p:spTree>
    <p:extLst>
      <p:ext uri="{BB962C8B-B14F-4D97-AF65-F5344CB8AC3E}">
        <p14:creationId xmlns:p14="http://schemas.microsoft.com/office/powerpoint/2010/main" val="2072477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7EDF-1B9B-4569-B372-06316EE525AC}"/>
              </a:ext>
            </a:extLst>
          </p:cNvPr>
          <p:cNvSpPr>
            <a:spLocks noGrp="1"/>
          </p:cNvSpPr>
          <p:nvPr>
            <p:ph type="title"/>
          </p:nvPr>
        </p:nvSpPr>
        <p:spPr/>
        <p:txBody>
          <a:bodyPr anchor="ctr">
            <a:normAutofit/>
          </a:bodyPr>
          <a:lstStyle/>
          <a:p>
            <a:r>
              <a:rPr lang="en-GB" sz="3100">
                <a:solidFill>
                  <a:srgbClr val="FFFFFF"/>
                </a:solidFill>
              </a:rPr>
              <a:t>The message</a:t>
            </a:r>
          </a:p>
        </p:txBody>
      </p:sp>
      <p:sp>
        <p:nvSpPr>
          <p:cNvPr id="3" name="Content Placeholder 2">
            <a:extLst>
              <a:ext uri="{FF2B5EF4-FFF2-40B4-BE49-F238E27FC236}">
                <a16:creationId xmlns:a16="http://schemas.microsoft.com/office/drawing/2014/main" id="{0FD0E708-D550-4004-96AD-88A28091AF16}"/>
              </a:ext>
            </a:extLst>
          </p:cNvPr>
          <p:cNvSpPr>
            <a:spLocks noGrp="1"/>
          </p:cNvSpPr>
          <p:nvPr>
            <p:ph idx="1"/>
          </p:nvPr>
        </p:nvSpPr>
        <p:spPr/>
        <p:txBody>
          <a:bodyPr anchor="ctr">
            <a:normAutofit/>
          </a:bodyPr>
          <a:lstStyle/>
          <a:p>
            <a:r>
              <a:rPr lang="en-GB" b="1" dirty="0"/>
              <a:t>Makeshift bed</a:t>
            </a:r>
          </a:p>
          <a:p>
            <a:r>
              <a:rPr lang="en-GB" dirty="0"/>
              <a:t>Airbeds, sofa cushions, folded duvets or blankets, footstalls and pouffes are not safe for a baby to sleep on as they can move and are soft.</a:t>
            </a:r>
          </a:p>
          <a:p>
            <a:r>
              <a:rPr lang="en-GB" dirty="0"/>
              <a:t>They can also get too warm which could cause a baby to overheat.</a:t>
            </a:r>
          </a:p>
        </p:txBody>
      </p:sp>
      <p:sp>
        <p:nvSpPr>
          <p:cNvPr id="4" name="Footer Placeholder 3">
            <a:extLst>
              <a:ext uri="{FF2B5EF4-FFF2-40B4-BE49-F238E27FC236}">
                <a16:creationId xmlns:a16="http://schemas.microsoft.com/office/drawing/2014/main" id="{0CF6224A-6627-48A6-B96A-FE39CCF0A707}"/>
              </a:ext>
            </a:extLst>
          </p:cNvPr>
          <p:cNvSpPr>
            <a:spLocks noGrp="1"/>
          </p:cNvSpPr>
          <p:nvPr>
            <p:ph type="ftr" sz="quarter" idx="11"/>
          </p:nvPr>
        </p:nvSpPr>
        <p:spPr/>
        <p:txBody>
          <a:bodyPr/>
          <a:lstStyle/>
          <a:p>
            <a:pPr defTabSz="457200"/>
            <a:r>
              <a:rPr lang="en-GB">
                <a:latin typeface="Calibri" panose="020F0502020204030204"/>
              </a:rPr>
              <a:t>#everysleepcountshampshire</a:t>
            </a:r>
            <a:endParaRPr lang="en-GB" dirty="0">
              <a:latin typeface="Calibri" panose="020F0502020204030204"/>
            </a:endParaRPr>
          </a:p>
        </p:txBody>
      </p:sp>
      <p:pic>
        <p:nvPicPr>
          <p:cNvPr id="7" name="Picture 6">
            <a:extLst>
              <a:ext uri="{FF2B5EF4-FFF2-40B4-BE49-F238E27FC236}">
                <a16:creationId xmlns:a16="http://schemas.microsoft.com/office/drawing/2014/main" id="{DDEC60DE-F6FF-4265-A300-2BDB2043B627}"/>
              </a:ext>
            </a:extLst>
          </p:cNvPr>
          <p:cNvPicPr>
            <a:picLocks noChangeAspect="1"/>
          </p:cNvPicPr>
          <p:nvPr/>
        </p:nvPicPr>
        <p:blipFill>
          <a:blip r:embed="rId3"/>
          <a:stretch>
            <a:fillRect/>
          </a:stretch>
        </p:blipFill>
        <p:spPr>
          <a:xfrm>
            <a:off x="9120336" y="116633"/>
            <a:ext cx="1402202" cy="676715"/>
          </a:xfrm>
          <a:prstGeom prst="rect">
            <a:avLst/>
          </a:prstGeom>
        </p:spPr>
      </p:pic>
      <p:sp>
        <p:nvSpPr>
          <p:cNvPr id="9" name="TextBox 8">
            <a:extLst>
              <a:ext uri="{FF2B5EF4-FFF2-40B4-BE49-F238E27FC236}">
                <a16:creationId xmlns:a16="http://schemas.microsoft.com/office/drawing/2014/main" id="{E161BB88-FA2F-4229-A617-2B969C93FD1F}"/>
              </a:ext>
            </a:extLst>
          </p:cNvPr>
          <p:cNvSpPr txBox="1"/>
          <p:nvPr/>
        </p:nvSpPr>
        <p:spPr>
          <a:xfrm>
            <a:off x="1775521" y="6381329"/>
            <a:ext cx="2473165" cy="307777"/>
          </a:xfrm>
          <a:prstGeom prst="rect">
            <a:avLst/>
          </a:prstGeom>
          <a:noFill/>
        </p:spPr>
        <p:txBody>
          <a:bodyPr wrap="square" rtlCol="0">
            <a:spAutoFit/>
          </a:bodyPr>
          <a:lstStyle/>
          <a:p>
            <a:pPr algn="ctr" defTabSz="457200"/>
            <a:r>
              <a:rPr lang="en-GB" sz="1400" dirty="0">
                <a:solidFill>
                  <a:srgbClr val="000000"/>
                </a:solidFill>
                <a:latin typeface="Calibri" panose="020F0502020204030204"/>
              </a:rPr>
              <a:t>#everysleepcounts</a:t>
            </a:r>
          </a:p>
        </p:txBody>
      </p:sp>
      <p:pic>
        <p:nvPicPr>
          <p:cNvPr id="11" name="Picture 10">
            <a:extLst>
              <a:ext uri="{FF2B5EF4-FFF2-40B4-BE49-F238E27FC236}">
                <a16:creationId xmlns:a16="http://schemas.microsoft.com/office/drawing/2014/main" id="{3D45AAB6-76DD-419B-99F5-9C12BDADBE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261" y="168894"/>
            <a:ext cx="1554520" cy="884934"/>
          </a:xfrm>
          <a:prstGeom prst="rect">
            <a:avLst/>
          </a:prstGeom>
        </p:spPr>
      </p:pic>
    </p:spTree>
    <p:extLst>
      <p:ext uri="{BB962C8B-B14F-4D97-AF65-F5344CB8AC3E}">
        <p14:creationId xmlns:p14="http://schemas.microsoft.com/office/powerpoint/2010/main" val="779575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8915-1EAD-419D-9F13-398B1269CAE2}"/>
              </a:ext>
            </a:extLst>
          </p:cNvPr>
          <p:cNvSpPr>
            <a:spLocks noGrp="1"/>
          </p:cNvSpPr>
          <p:nvPr>
            <p:ph type="title"/>
          </p:nvPr>
        </p:nvSpPr>
        <p:spPr/>
        <p:txBody>
          <a:bodyPr anchor="ctr">
            <a:normAutofit/>
          </a:bodyPr>
          <a:lstStyle/>
          <a:p>
            <a:r>
              <a:rPr lang="en-GB" sz="3100">
                <a:solidFill>
                  <a:srgbClr val="FFFFFF"/>
                </a:solidFill>
              </a:rPr>
              <a:t>The message</a:t>
            </a:r>
          </a:p>
        </p:txBody>
      </p:sp>
      <p:sp>
        <p:nvSpPr>
          <p:cNvPr id="3" name="Content Placeholder 2">
            <a:extLst>
              <a:ext uri="{FF2B5EF4-FFF2-40B4-BE49-F238E27FC236}">
                <a16:creationId xmlns:a16="http://schemas.microsoft.com/office/drawing/2014/main" id="{327F6691-B337-495A-8686-0FE285AEA5CC}"/>
              </a:ext>
            </a:extLst>
          </p:cNvPr>
          <p:cNvSpPr>
            <a:spLocks noGrp="1"/>
          </p:cNvSpPr>
          <p:nvPr>
            <p:ph idx="1"/>
          </p:nvPr>
        </p:nvSpPr>
        <p:spPr/>
        <p:txBody>
          <a:bodyPr anchor="ctr">
            <a:normAutofit/>
          </a:bodyPr>
          <a:lstStyle/>
          <a:p>
            <a:r>
              <a:rPr lang="en-GB" b="1" dirty="0"/>
              <a:t>Sleep aid</a:t>
            </a:r>
          </a:p>
          <a:p>
            <a:r>
              <a:rPr lang="en-GB" dirty="0"/>
              <a:t>Sleep products are designed for specific ages and sizes, using a product that is not suitable for the babies age/size can be very dangerous. </a:t>
            </a:r>
          </a:p>
          <a:p>
            <a:r>
              <a:rPr lang="en-GB" dirty="0"/>
              <a:t>Just because something is made by a brand you know or sold on the high street doesn’t make it safe. </a:t>
            </a:r>
          </a:p>
          <a:p>
            <a:r>
              <a:rPr lang="en-GB" dirty="0"/>
              <a:t>In America a very well known brand of baby products has recalled their sleep aid due to an number of deaths over a ten year period.</a:t>
            </a:r>
          </a:p>
          <a:p>
            <a:endParaRPr lang="en-GB" dirty="0"/>
          </a:p>
        </p:txBody>
      </p:sp>
      <p:sp>
        <p:nvSpPr>
          <p:cNvPr id="4" name="Footer Placeholder 3">
            <a:extLst>
              <a:ext uri="{FF2B5EF4-FFF2-40B4-BE49-F238E27FC236}">
                <a16:creationId xmlns:a16="http://schemas.microsoft.com/office/drawing/2014/main" id="{063795E7-A3D8-499A-A1F8-CC1F4C461B47}"/>
              </a:ext>
            </a:extLst>
          </p:cNvPr>
          <p:cNvSpPr>
            <a:spLocks noGrp="1"/>
          </p:cNvSpPr>
          <p:nvPr>
            <p:ph type="ftr" sz="quarter" idx="11"/>
          </p:nvPr>
        </p:nvSpPr>
        <p:spPr/>
        <p:txBody>
          <a:bodyPr/>
          <a:lstStyle/>
          <a:p>
            <a:pPr defTabSz="457200"/>
            <a:r>
              <a:rPr lang="en-GB">
                <a:latin typeface="Calibri" panose="020F0502020204030204"/>
              </a:rPr>
              <a:t>#everysleepcountshampshire</a:t>
            </a:r>
            <a:endParaRPr lang="en-GB" dirty="0">
              <a:latin typeface="Calibri" panose="020F0502020204030204"/>
            </a:endParaRPr>
          </a:p>
        </p:txBody>
      </p:sp>
      <p:pic>
        <p:nvPicPr>
          <p:cNvPr id="7" name="Picture 6">
            <a:extLst>
              <a:ext uri="{FF2B5EF4-FFF2-40B4-BE49-F238E27FC236}">
                <a16:creationId xmlns:a16="http://schemas.microsoft.com/office/drawing/2014/main" id="{A21ED4D3-315B-4DE5-9E98-7B5370C35D13}"/>
              </a:ext>
            </a:extLst>
          </p:cNvPr>
          <p:cNvPicPr>
            <a:picLocks noChangeAspect="1"/>
          </p:cNvPicPr>
          <p:nvPr/>
        </p:nvPicPr>
        <p:blipFill>
          <a:blip r:embed="rId3"/>
          <a:stretch>
            <a:fillRect/>
          </a:stretch>
        </p:blipFill>
        <p:spPr>
          <a:xfrm>
            <a:off x="9120336" y="116633"/>
            <a:ext cx="1402202" cy="676715"/>
          </a:xfrm>
          <a:prstGeom prst="rect">
            <a:avLst/>
          </a:prstGeom>
        </p:spPr>
      </p:pic>
      <p:sp>
        <p:nvSpPr>
          <p:cNvPr id="9" name="TextBox 8">
            <a:extLst>
              <a:ext uri="{FF2B5EF4-FFF2-40B4-BE49-F238E27FC236}">
                <a16:creationId xmlns:a16="http://schemas.microsoft.com/office/drawing/2014/main" id="{9EAAC013-CB27-4197-9A3A-468D5196E93F}"/>
              </a:ext>
            </a:extLst>
          </p:cNvPr>
          <p:cNvSpPr txBox="1"/>
          <p:nvPr/>
        </p:nvSpPr>
        <p:spPr>
          <a:xfrm>
            <a:off x="1775521" y="6381329"/>
            <a:ext cx="2473165" cy="307777"/>
          </a:xfrm>
          <a:prstGeom prst="rect">
            <a:avLst/>
          </a:prstGeom>
          <a:noFill/>
        </p:spPr>
        <p:txBody>
          <a:bodyPr wrap="square" rtlCol="0">
            <a:spAutoFit/>
          </a:bodyPr>
          <a:lstStyle/>
          <a:p>
            <a:pPr algn="ctr" defTabSz="457200"/>
            <a:r>
              <a:rPr lang="en-GB" sz="1400" dirty="0">
                <a:solidFill>
                  <a:srgbClr val="000000"/>
                </a:solidFill>
                <a:latin typeface="Calibri" panose="020F0502020204030204"/>
              </a:rPr>
              <a:t>#everysleepcounts</a:t>
            </a:r>
          </a:p>
        </p:txBody>
      </p:sp>
      <p:pic>
        <p:nvPicPr>
          <p:cNvPr id="11" name="Picture 10">
            <a:extLst>
              <a:ext uri="{FF2B5EF4-FFF2-40B4-BE49-F238E27FC236}">
                <a16:creationId xmlns:a16="http://schemas.microsoft.com/office/drawing/2014/main" id="{58AEF1C8-670A-47B7-9E80-6FD53831E3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159" y="289053"/>
            <a:ext cx="1554520" cy="884934"/>
          </a:xfrm>
          <a:prstGeom prst="rect">
            <a:avLst/>
          </a:prstGeom>
        </p:spPr>
      </p:pic>
    </p:spTree>
    <p:extLst>
      <p:ext uri="{BB962C8B-B14F-4D97-AF65-F5344CB8AC3E}">
        <p14:creationId xmlns:p14="http://schemas.microsoft.com/office/powerpoint/2010/main" val="234619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1B76F-B02D-4974-9925-8064EC3716FC}"/>
              </a:ext>
            </a:extLst>
          </p:cNvPr>
          <p:cNvSpPr>
            <a:spLocks noGrp="1"/>
          </p:cNvSpPr>
          <p:nvPr>
            <p:ph type="title"/>
          </p:nvPr>
        </p:nvSpPr>
        <p:spPr>
          <a:xfrm>
            <a:off x="1097280" y="286603"/>
            <a:ext cx="10058400" cy="1450757"/>
          </a:xfrm>
        </p:spPr>
        <p:txBody>
          <a:bodyPr>
            <a:normAutofit/>
          </a:bodyPr>
          <a:lstStyle/>
          <a:p>
            <a:pPr fontAlgn="base"/>
            <a:r>
              <a:rPr lang="en-GB" dirty="0"/>
              <a:t>Aims of the training session</a:t>
            </a:r>
            <a:br>
              <a:rPr lang="en-GB" dirty="0"/>
            </a:br>
            <a:endParaRPr lang="en-GB"/>
          </a:p>
        </p:txBody>
      </p:sp>
      <p:sp>
        <p:nvSpPr>
          <p:cNvPr id="3" name="Content Placeholder 2">
            <a:extLst>
              <a:ext uri="{FF2B5EF4-FFF2-40B4-BE49-F238E27FC236}">
                <a16:creationId xmlns:a16="http://schemas.microsoft.com/office/drawing/2014/main" id="{BF31F664-D69C-4AD5-B130-6ED465F85843}"/>
              </a:ext>
            </a:extLst>
          </p:cNvPr>
          <p:cNvSpPr>
            <a:spLocks noGrp="1"/>
          </p:cNvSpPr>
          <p:nvPr>
            <p:ph idx="1"/>
          </p:nvPr>
        </p:nvSpPr>
        <p:spPr>
          <a:xfrm>
            <a:off x="1097279" y="1845734"/>
            <a:ext cx="6454987" cy="4023360"/>
          </a:xfrm>
        </p:spPr>
        <p:txBody>
          <a:bodyPr>
            <a:normAutofit/>
          </a:bodyPr>
          <a:lstStyle/>
          <a:p>
            <a:pPr marL="0" indent="0">
              <a:buNone/>
            </a:pPr>
            <a:r>
              <a:rPr lang="en-GB" sz="1600" b="1" dirty="0"/>
              <a:t>The training will help professionals to:</a:t>
            </a:r>
          </a:p>
          <a:p>
            <a:pPr marL="0" indent="0">
              <a:buNone/>
            </a:pPr>
            <a:br>
              <a:rPr lang="en-GB" sz="1600" dirty="0"/>
            </a:br>
            <a:r>
              <a:rPr lang="en-GB" sz="1600" dirty="0"/>
              <a:t>Understand the importance of safe sleep and what it is.</a:t>
            </a:r>
          </a:p>
          <a:p>
            <a:pPr marL="0" indent="0">
              <a:buNone/>
            </a:pPr>
            <a:br>
              <a:rPr lang="en-GB" sz="1600" dirty="0"/>
            </a:br>
            <a:r>
              <a:rPr lang="en-GB" sz="1600" dirty="0"/>
              <a:t>Understand why environments may not be a safe place for a baby to sleep.</a:t>
            </a:r>
          </a:p>
          <a:p>
            <a:pPr marL="0" indent="0">
              <a:buNone/>
            </a:pPr>
            <a:br>
              <a:rPr lang="en-GB" sz="1600" dirty="0"/>
            </a:br>
            <a:r>
              <a:rPr lang="en-GB" sz="1600" dirty="0"/>
              <a:t>Explain the criminal charge of overlaying.</a:t>
            </a:r>
          </a:p>
          <a:p>
            <a:pPr marL="0" indent="0">
              <a:buNone/>
            </a:pPr>
            <a:br>
              <a:rPr lang="en-GB" sz="1600" dirty="0"/>
            </a:br>
            <a:r>
              <a:rPr lang="en-GB" sz="1600" dirty="0"/>
              <a:t>Understand the risk factors associated with Sudden Infant Death Syndrome.</a:t>
            </a:r>
          </a:p>
          <a:p>
            <a:pPr marL="0" indent="0">
              <a:buNone/>
            </a:pPr>
            <a:br>
              <a:rPr lang="en-GB" sz="1600" dirty="0"/>
            </a:br>
            <a:r>
              <a:rPr lang="en-GB" sz="1600" dirty="0"/>
              <a:t>Understand the importance of a multi-agency approach.</a:t>
            </a:r>
          </a:p>
          <a:p>
            <a:pPr marL="0" indent="0">
              <a:buNone/>
            </a:pPr>
            <a:br>
              <a:rPr lang="en-GB" sz="1600" dirty="0"/>
            </a:br>
            <a:r>
              <a:rPr lang="en-GB" sz="1600" dirty="0"/>
              <a:t>Support the workforce to deliver the safe sleep message to parents and carers</a:t>
            </a:r>
          </a:p>
        </p:txBody>
      </p:sp>
      <p:pic>
        <p:nvPicPr>
          <p:cNvPr id="6" name="Picture 5">
            <a:extLst>
              <a:ext uri="{FF2B5EF4-FFF2-40B4-BE49-F238E27FC236}">
                <a16:creationId xmlns:a16="http://schemas.microsoft.com/office/drawing/2014/main" id="{B9A32CBB-E2EF-4EB6-AE46-969DA6285D44}"/>
              </a:ext>
            </a:extLst>
          </p:cNvPr>
          <p:cNvPicPr>
            <a:picLocks noChangeAspect="1"/>
          </p:cNvPicPr>
          <p:nvPr/>
        </p:nvPicPr>
        <p:blipFill>
          <a:blip r:embed="rId2"/>
          <a:stretch>
            <a:fillRect/>
          </a:stretch>
        </p:blipFill>
        <p:spPr>
          <a:xfrm>
            <a:off x="8020570" y="2761168"/>
            <a:ext cx="3135109" cy="1781311"/>
          </a:xfrm>
          <a:prstGeom prst="rect">
            <a:avLst/>
          </a:prstGeom>
        </p:spPr>
      </p:pic>
      <p:sp>
        <p:nvSpPr>
          <p:cNvPr id="4" name="Footer Placeholder 3">
            <a:extLst>
              <a:ext uri="{FF2B5EF4-FFF2-40B4-BE49-F238E27FC236}">
                <a16:creationId xmlns:a16="http://schemas.microsoft.com/office/drawing/2014/main" id="{A44D6EC0-111C-470B-B5A5-D6F3233CE9BA}"/>
              </a:ext>
            </a:extLst>
          </p:cNvPr>
          <p:cNvSpPr>
            <a:spLocks noGrp="1"/>
          </p:cNvSpPr>
          <p:nvPr>
            <p:ph type="ftr" sz="quarter" idx="11"/>
          </p:nvPr>
        </p:nvSpPr>
        <p:spPr>
          <a:xfrm>
            <a:off x="3686185" y="6459785"/>
            <a:ext cx="4822804" cy="365125"/>
          </a:xfrm>
        </p:spPr>
        <p:txBody>
          <a:bodyPr>
            <a:normAutofit/>
          </a:bodyPr>
          <a:lstStyle/>
          <a:p>
            <a:pPr>
              <a:spcAft>
                <a:spcPts val="600"/>
              </a:spcAft>
            </a:pPr>
            <a:r>
              <a:rPr lang="en-GB"/>
              <a:t>#everysleepcountshampshire</a:t>
            </a:r>
          </a:p>
        </p:txBody>
      </p:sp>
      <p:pic>
        <p:nvPicPr>
          <p:cNvPr id="5" name="Picture 4">
            <a:extLst>
              <a:ext uri="{FF2B5EF4-FFF2-40B4-BE49-F238E27FC236}">
                <a16:creationId xmlns:a16="http://schemas.microsoft.com/office/drawing/2014/main" id="{5AA554C8-0F47-4454-8A54-D8B21B5354A1}"/>
              </a:ext>
            </a:extLst>
          </p:cNvPr>
          <p:cNvPicPr>
            <a:picLocks noChangeAspect="1"/>
          </p:cNvPicPr>
          <p:nvPr/>
        </p:nvPicPr>
        <p:blipFill>
          <a:blip r:embed="rId3"/>
          <a:stretch>
            <a:fillRect/>
          </a:stretch>
        </p:blipFill>
        <p:spPr>
          <a:xfrm>
            <a:off x="10393619" y="178233"/>
            <a:ext cx="1402202" cy="676715"/>
          </a:xfrm>
          <a:prstGeom prst="rect">
            <a:avLst/>
          </a:prstGeom>
        </p:spPr>
      </p:pic>
    </p:spTree>
    <p:extLst>
      <p:ext uri="{BB962C8B-B14F-4D97-AF65-F5344CB8AC3E}">
        <p14:creationId xmlns:p14="http://schemas.microsoft.com/office/powerpoint/2010/main" val="1584066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8915-1EAD-419D-9F13-398B1269CAE2}"/>
              </a:ext>
            </a:extLst>
          </p:cNvPr>
          <p:cNvSpPr>
            <a:spLocks noGrp="1"/>
          </p:cNvSpPr>
          <p:nvPr>
            <p:ph type="title"/>
          </p:nvPr>
        </p:nvSpPr>
        <p:spPr/>
        <p:txBody>
          <a:bodyPr anchor="ctr">
            <a:normAutofit/>
          </a:bodyPr>
          <a:lstStyle/>
          <a:p>
            <a:r>
              <a:rPr lang="en-GB" sz="3100" dirty="0">
                <a:solidFill>
                  <a:srgbClr val="FFFFFF"/>
                </a:solidFill>
              </a:rPr>
              <a:t>The message</a:t>
            </a:r>
          </a:p>
        </p:txBody>
      </p:sp>
      <p:sp>
        <p:nvSpPr>
          <p:cNvPr id="3" name="Content Placeholder 2">
            <a:extLst>
              <a:ext uri="{FF2B5EF4-FFF2-40B4-BE49-F238E27FC236}">
                <a16:creationId xmlns:a16="http://schemas.microsoft.com/office/drawing/2014/main" id="{327F6691-B337-495A-8686-0FE285AEA5CC}"/>
              </a:ext>
            </a:extLst>
          </p:cNvPr>
          <p:cNvSpPr>
            <a:spLocks noGrp="1"/>
          </p:cNvSpPr>
          <p:nvPr>
            <p:ph idx="1"/>
          </p:nvPr>
        </p:nvSpPr>
        <p:spPr/>
        <p:txBody>
          <a:bodyPr anchor="ctr">
            <a:normAutofit/>
          </a:bodyPr>
          <a:lstStyle/>
          <a:p>
            <a:r>
              <a:rPr lang="en-GB" b="1" dirty="0"/>
              <a:t>Sofa</a:t>
            </a:r>
          </a:p>
          <a:p>
            <a:r>
              <a:rPr lang="en-GB" dirty="0"/>
              <a:t>A sofa is one of the most dangerous places to fall asleep with a baby and increases the risks of Sudden Infant Death Syndrome by up to 50 times. </a:t>
            </a:r>
          </a:p>
          <a:p>
            <a:r>
              <a:rPr lang="en-GB" dirty="0"/>
              <a:t>Babies could fall off the sofa or get wedged down the back making it difficult for them to breathe.</a:t>
            </a:r>
          </a:p>
        </p:txBody>
      </p:sp>
      <p:sp>
        <p:nvSpPr>
          <p:cNvPr id="4" name="Footer Placeholder 3">
            <a:extLst>
              <a:ext uri="{FF2B5EF4-FFF2-40B4-BE49-F238E27FC236}">
                <a16:creationId xmlns:a16="http://schemas.microsoft.com/office/drawing/2014/main" id="{063795E7-A3D8-499A-A1F8-CC1F4C461B47}"/>
              </a:ext>
            </a:extLst>
          </p:cNvPr>
          <p:cNvSpPr>
            <a:spLocks noGrp="1"/>
          </p:cNvSpPr>
          <p:nvPr>
            <p:ph type="ftr" sz="quarter" idx="11"/>
          </p:nvPr>
        </p:nvSpPr>
        <p:spPr/>
        <p:txBody>
          <a:bodyPr/>
          <a:lstStyle/>
          <a:p>
            <a:pPr defTabSz="457200"/>
            <a:r>
              <a:rPr lang="en-GB">
                <a:latin typeface="Calibri" panose="020F0502020204030204"/>
              </a:rPr>
              <a:t>#everysleepcountshampshire</a:t>
            </a:r>
            <a:endParaRPr lang="en-GB" dirty="0">
              <a:latin typeface="Calibri" panose="020F0502020204030204"/>
            </a:endParaRPr>
          </a:p>
        </p:txBody>
      </p:sp>
      <p:pic>
        <p:nvPicPr>
          <p:cNvPr id="7" name="Picture 6">
            <a:extLst>
              <a:ext uri="{FF2B5EF4-FFF2-40B4-BE49-F238E27FC236}">
                <a16:creationId xmlns:a16="http://schemas.microsoft.com/office/drawing/2014/main" id="{A21ED4D3-315B-4DE5-9E98-7B5370C35D13}"/>
              </a:ext>
            </a:extLst>
          </p:cNvPr>
          <p:cNvPicPr>
            <a:picLocks noChangeAspect="1"/>
          </p:cNvPicPr>
          <p:nvPr/>
        </p:nvPicPr>
        <p:blipFill>
          <a:blip r:embed="rId3"/>
          <a:stretch>
            <a:fillRect/>
          </a:stretch>
        </p:blipFill>
        <p:spPr>
          <a:xfrm>
            <a:off x="9120336" y="116633"/>
            <a:ext cx="1402202" cy="676715"/>
          </a:xfrm>
          <a:prstGeom prst="rect">
            <a:avLst/>
          </a:prstGeom>
        </p:spPr>
      </p:pic>
      <p:sp>
        <p:nvSpPr>
          <p:cNvPr id="9" name="TextBox 8">
            <a:extLst>
              <a:ext uri="{FF2B5EF4-FFF2-40B4-BE49-F238E27FC236}">
                <a16:creationId xmlns:a16="http://schemas.microsoft.com/office/drawing/2014/main" id="{9EAAC013-CB27-4197-9A3A-468D5196E93F}"/>
              </a:ext>
            </a:extLst>
          </p:cNvPr>
          <p:cNvSpPr txBox="1"/>
          <p:nvPr/>
        </p:nvSpPr>
        <p:spPr>
          <a:xfrm>
            <a:off x="1775521" y="6381329"/>
            <a:ext cx="2473165" cy="307777"/>
          </a:xfrm>
          <a:prstGeom prst="rect">
            <a:avLst/>
          </a:prstGeom>
          <a:noFill/>
        </p:spPr>
        <p:txBody>
          <a:bodyPr wrap="square" rtlCol="0">
            <a:spAutoFit/>
          </a:bodyPr>
          <a:lstStyle/>
          <a:p>
            <a:pPr algn="ctr" defTabSz="457200"/>
            <a:r>
              <a:rPr lang="en-GB" sz="1400" dirty="0">
                <a:solidFill>
                  <a:srgbClr val="000000"/>
                </a:solidFill>
                <a:latin typeface="Calibri" panose="020F0502020204030204"/>
              </a:rPr>
              <a:t>#everysleepcounts</a:t>
            </a:r>
          </a:p>
        </p:txBody>
      </p:sp>
      <p:pic>
        <p:nvPicPr>
          <p:cNvPr id="11" name="Picture 10">
            <a:extLst>
              <a:ext uri="{FF2B5EF4-FFF2-40B4-BE49-F238E27FC236}">
                <a16:creationId xmlns:a16="http://schemas.microsoft.com/office/drawing/2014/main" id="{58AEF1C8-670A-47B7-9E80-6FD53831E3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22" y="195987"/>
            <a:ext cx="1554520" cy="884934"/>
          </a:xfrm>
          <a:prstGeom prst="rect">
            <a:avLst/>
          </a:prstGeom>
        </p:spPr>
      </p:pic>
    </p:spTree>
    <p:extLst>
      <p:ext uri="{BB962C8B-B14F-4D97-AF65-F5344CB8AC3E}">
        <p14:creationId xmlns:p14="http://schemas.microsoft.com/office/powerpoint/2010/main" val="4171249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3CE31-1121-4926-A081-9E16DB78EBDA}"/>
              </a:ext>
            </a:extLst>
          </p:cNvPr>
          <p:cNvSpPr>
            <a:spLocks noGrp="1"/>
          </p:cNvSpPr>
          <p:nvPr>
            <p:ph type="title"/>
          </p:nvPr>
        </p:nvSpPr>
        <p:spPr>
          <a:xfrm>
            <a:off x="1097280" y="286603"/>
            <a:ext cx="10058400" cy="1450757"/>
          </a:xfrm>
        </p:spPr>
        <p:txBody>
          <a:bodyPr>
            <a:normAutofit/>
          </a:bodyPr>
          <a:lstStyle/>
          <a:p>
            <a:r>
              <a:rPr lang="en-GB" sz="6000" dirty="0"/>
              <a:t>Planning ahead</a:t>
            </a:r>
          </a:p>
        </p:txBody>
      </p:sp>
      <p:sp>
        <p:nvSpPr>
          <p:cNvPr id="3" name="Content Placeholder 2">
            <a:extLst>
              <a:ext uri="{FF2B5EF4-FFF2-40B4-BE49-F238E27FC236}">
                <a16:creationId xmlns:a16="http://schemas.microsoft.com/office/drawing/2014/main" id="{02BD3EC9-BD6C-4468-B4A0-52F975023248}"/>
              </a:ext>
            </a:extLst>
          </p:cNvPr>
          <p:cNvSpPr>
            <a:spLocks noGrp="1"/>
          </p:cNvSpPr>
          <p:nvPr>
            <p:ph idx="1"/>
          </p:nvPr>
        </p:nvSpPr>
        <p:spPr>
          <a:xfrm>
            <a:off x="1151465" y="2436425"/>
            <a:ext cx="6454987" cy="4023360"/>
          </a:xfrm>
        </p:spPr>
        <p:txBody>
          <a:bodyPr>
            <a:normAutofit/>
          </a:bodyPr>
          <a:lstStyle/>
          <a:p>
            <a:r>
              <a:rPr lang="en-GB" sz="3600" dirty="0"/>
              <a:t>It is important to plan ahead for every nap/ sleep time, whether its for a day out, a trip to the shops a night away or a holiday. Every sleep counts.</a:t>
            </a:r>
          </a:p>
          <a:p>
            <a:endParaRPr lang="en-GB" dirty="0"/>
          </a:p>
        </p:txBody>
      </p:sp>
      <p:pic>
        <p:nvPicPr>
          <p:cNvPr id="6" name="Picture 5">
            <a:extLst>
              <a:ext uri="{FF2B5EF4-FFF2-40B4-BE49-F238E27FC236}">
                <a16:creationId xmlns:a16="http://schemas.microsoft.com/office/drawing/2014/main" id="{6B5D3992-4DFA-425E-A3C4-1AB74086A462}"/>
              </a:ext>
            </a:extLst>
          </p:cNvPr>
          <p:cNvPicPr>
            <a:picLocks noChangeAspect="1"/>
          </p:cNvPicPr>
          <p:nvPr/>
        </p:nvPicPr>
        <p:blipFill>
          <a:blip r:embed="rId2"/>
          <a:stretch>
            <a:fillRect/>
          </a:stretch>
        </p:blipFill>
        <p:spPr>
          <a:xfrm>
            <a:off x="8020570" y="2760469"/>
            <a:ext cx="3135109" cy="1782709"/>
          </a:xfrm>
          <a:prstGeom prst="rect">
            <a:avLst/>
          </a:prstGeom>
        </p:spPr>
      </p:pic>
      <p:sp>
        <p:nvSpPr>
          <p:cNvPr id="4" name="Footer Placeholder 3">
            <a:extLst>
              <a:ext uri="{FF2B5EF4-FFF2-40B4-BE49-F238E27FC236}">
                <a16:creationId xmlns:a16="http://schemas.microsoft.com/office/drawing/2014/main" id="{AEF377ED-5F29-44E9-BFEB-B842C8DA4C98}"/>
              </a:ext>
            </a:extLst>
          </p:cNvPr>
          <p:cNvSpPr>
            <a:spLocks noGrp="1"/>
          </p:cNvSpPr>
          <p:nvPr>
            <p:ph type="ftr" sz="quarter" idx="11"/>
          </p:nvPr>
        </p:nvSpPr>
        <p:spPr>
          <a:xfrm>
            <a:off x="3686185" y="6459785"/>
            <a:ext cx="4822804" cy="365125"/>
          </a:xfrm>
        </p:spPr>
        <p:txBody>
          <a:bodyPr>
            <a:normAutofit/>
          </a:bodyPr>
          <a:lstStyle/>
          <a:p>
            <a:pPr>
              <a:spcAft>
                <a:spcPts val="600"/>
              </a:spcAft>
            </a:pPr>
            <a:r>
              <a:rPr lang="en-GB"/>
              <a:t>#</a:t>
            </a:r>
            <a:r>
              <a:rPr lang="en-GB" err="1"/>
              <a:t>everysleepcountshampshire</a:t>
            </a:r>
            <a:endParaRPr lang="en-GB"/>
          </a:p>
        </p:txBody>
      </p:sp>
      <p:pic>
        <p:nvPicPr>
          <p:cNvPr id="5" name="Picture 4">
            <a:extLst>
              <a:ext uri="{FF2B5EF4-FFF2-40B4-BE49-F238E27FC236}">
                <a16:creationId xmlns:a16="http://schemas.microsoft.com/office/drawing/2014/main" id="{D9376391-8EAA-4C15-AF75-95753FE1181F}"/>
              </a:ext>
            </a:extLst>
          </p:cNvPr>
          <p:cNvPicPr>
            <a:picLocks noChangeAspect="1"/>
          </p:cNvPicPr>
          <p:nvPr/>
        </p:nvPicPr>
        <p:blipFill>
          <a:blip r:embed="rId3"/>
          <a:stretch>
            <a:fillRect/>
          </a:stretch>
        </p:blipFill>
        <p:spPr>
          <a:xfrm>
            <a:off x="10210739" y="286605"/>
            <a:ext cx="1402202" cy="676715"/>
          </a:xfrm>
          <a:prstGeom prst="rect">
            <a:avLst/>
          </a:prstGeom>
        </p:spPr>
      </p:pic>
    </p:spTree>
    <p:extLst>
      <p:ext uri="{BB962C8B-B14F-4D97-AF65-F5344CB8AC3E}">
        <p14:creationId xmlns:p14="http://schemas.microsoft.com/office/powerpoint/2010/main" val="2712338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755B-810B-4C6C-8A28-4B5C53A8808B}"/>
              </a:ext>
            </a:extLst>
          </p:cNvPr>
          <p:cNvSpPr>
            <a:spLocks noGrp="1"/>
          </p:cNvSpPr>
          <p:nvPr>
            <p:ph type="title"/>
          </p:nvPr>
        </p:nvSpPr>
        <p:spPr/>
        <p:txBody>
          <a:bodyPr/>
          <a:lstStyle/>
          <a:p>
            <a:r>
              <a:rPr lang="en-GB" dirty="0"/>
              <a:t>What can parents do to reduce the risk of SIDS</a:t>
            </a:r>
          </a:p>
        </p:txBody>
      </p:sp>
      <p:sp>
        <p:nvSpPr>
          <p:cNvPr id="3" name="Content Placeholder 2">
            <a:extLst>
              <a:ext uri="{FF2B5EF4-FFF2-40B4-BE49-F238E27FC236}">
                <a16:creationId xmlns:a16="http://schemas.microsoft.com/office/drawing/2014/main" id="{3FF163FB-13BA-4375-B516-3D01C0F4331E}"/>
              </a:ext>
            </a:extLst>
          </p:cNvPr>
          <p:cNvSpPr>
            <a:spLocks noGrp="1"/>
          </p:cNvSpPr>
          <p:nvPr>
            <p:ph idx="1"/>
          </p:nvPr>
        </p:nvSpPr>
        <p:spPr/>
        <p:txBody>
          <a:bodyPr>
            <a:normAutofit/>
          </a:bodyPr>
          <a:lstStyle/>
          <a:p>
            <a:r>
              <a:rPr lang="en-GB" sz="4400" b="1" dirty="0"/>
              <a:t>DO</a:t>
            </a:r>
          </a:p>
          <a:p>
            <a:r>
              <a:rPr lang="en-GB" dirty="0"/>
              <a:t>always place your baby on their back to sleep </a:t>
            </a:r>
          </a:p>
          <a:p>
            <a:r>
              <a:rPr lang="en-GB" dirty="0"/>
              <a:t>place your baby in the "feet to foot" position – with their feet touching the end of the cot, Moses basket, or pram </a:t>
            </a:r>
          </a:p>
          <a:p>
            <a:r>
              <a:rPr lang="en-GB" dirty="0"/>
              <a:t>keep your baby's head uncovered – their blanket should be tucked in no higher than their shoulders</a:t>
            </a:r>
          </a:p>
          <a:p>
            <a:r>
              <a:rPr lang="en-GB" dirty="0"/>
              <a:t>let your baby sleep in a cot or Moses basket in the same room as you for the first 6 months </a:t>
            </a:r>
          </a:p>
          <a:p>
            <a:r>
              <a:rPr lang="en-GB" dirty="0"/>
              <a:t>use a mattress that's firm, flat, waterproof and in good condition</a:t>
            </a:r>
          </a:p>
          <a:p>
            <a:r>
              <a:rPr lang="en-GB" dirty="0"/>
              <a:t>breastfeed your baby, if you can</a:t>
            </a:r>
            <a:endParaRPr lang="en-GB" b="1" dirty="0"/>
          </a:p>
        </p:txBody>
      </p:sp>
      <p:sp>
        <p:nvSpPr>
          <p:cNvPr id="4" name="Footer Placeholder 3">
            <a:extLst>
              <a:ext uri="{FF2B5EF4-FFF2-40B4-BE49-F238E27FC236}">
                <a16:creationId xmlns:a16="http://schemas.microsoft.com/office/drawing/2014/main" id="{6D17AC9F-E1ED-43D4-880E-64801B233D02}"/>
              </a:ext>
            </a:extLst>
          </p:cNvPr>
          <p:cNvSpPr>
            <a:spLocks noGrp="1"/>
          </p:cNvSpPr>
          <p:nvPr>
            <p:ph type="ftr" sz="quarter" idx="11"/>
          </p:nvPr>
        </p:nvSpPr>
        <p:spPr/>
        <p:txBody>
          <a:bodyPr/>
          <a:lstStyle/>
          <a:p>
            <a:r>
              <a:rPr lang="en-GB"/>
              <a:t>#everysleepcountshampshire</a:t>
            </a:r>
            <a:endParaRPr lang="en-GB" dirty="0"/>
          </a:p>
        </p:txBody>
      </p:sp>
      <p:pic>
        <p:nvPicPr>
          <p:cNvPr id="5" name="Picture 4">
            <a:extLst>
              <a:ext uri="{FF2B5EF4-FFF2-40B4-BE49-F238E27FC236}">
                <a16:creationId xmlns:a16="http://schemas.microsoft.com/office/drawing/2014/main" id="{B281EC9A-6381-4EA6-A2F1-D11532165973}"/>
              </a:ext>
            </a:extLst>
          </p:cNvPr>
          <p:cNvPicPr>
            <a:picLocks noChangeAspect="1"/>
          </p:cNvPicPr>
          <p:nvPr/>
        </p:nvPicPr>
        <p:blipFill>
          <a:blip r:embed="rId2"/>
          <a:stretch>
            <a:fillRect/>
          </a:stretch>
        </p:blipFill>
        <p:spPr>
          <a:xfrm>
            <a:off x="0" y="0"/>
            <a:ext cx="1167349" cy="663787"/>
          </a:xfrm>
          <a:prstGeom prst="rect">
            <a:avLst/>
          </a:prstGeom>
        </p:spPr>
      </p:pic>
      <p:pic>
        <p:nvPicPr>
          <p:cNvPr id="6" name="Picture 5">
            <a:extLst>
              <a:ext uri="{FF2B5EF4-FFF2-40B4-BE49-F238E27FC236}">
                <a16:creationId xmlns:a16="http://schemas.microsoft.com/office/drawing/2014/main" id="{50507ACD-B473-4054-B8DF-7084888E9674}"/>
              </a:ext>
            </a:extLst>
          </p:cNvPr>
          <p:cNvPicPr>
            <a:picLocks noChangeAspect="1"/>
          </p:cNvPicPr>
          <p:nvPr/>
        </p:nvPicPr>
        <p:blipFill>
          <a:blip r:embed="rId3"/>
          <a:stretch>
            <a:fillRect/>
          </a:stretch>
        </p:blipFill>
        <p:spPr>
          <a:xfrm>
            <a:off x="10671326" y="42333"/>
            <a:ext cx="1402202" cy="676715"/>
          </a:xfrm>
          <a:prstGeom prst="rect">
            <a:avLst/>
          </a:prstGeom>
        </p:spPr>
      </p:pic>
    </p:spTree>
    <p:extLst>
      <p:ext uri="{BB962C8B-B14F-4D97-AF65-F5344CB8AC3E}">
        <p14:creationId xmlns:p14="http://schemas.microsoft.com/office/powerpoint/2010/main" val="3017186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5841-2E81-4A95-AAAA-2A8ECE62C72A}"/>
              </a:ext>
            </a:extLst>
          </p:cNvPr>
          <p:cNvSpPr>
            <a:spLocks noGrp="1"/>
          </p:cNvSpPr>
          <p:nvPr>
            <p:ph type="title"/>
          </p:nvPr>
        </p:nvSpPr>
        <p:spPr/>
        <p:txBody>
          <a:bodyPr/>
          <a:lstStyle/>
          <a:p>
            <a:r>
              <a:rPr lang="en-GB" dirty="0"/>
              <a:t>What can parents do to reduce the risk of SIDS</a:t>
            </a:r>
          </a:p>
        </p:txBody>
      </p:sp>
      <p:sp>
        <p:nvSpPr>
          <p:cNvPr id="3" name="Content Placeholder 2">
            <a:extLst>
              <a:ext uri="{FF2B5EF4-FFF2-40B4-BE49-F238E27FC236}">
                <a16:creationId xmlns:a16="http://schemas.microsoft.com/office/drawing/2014/main" id="{DC3B4FB0-3CE7-42A5-92A3-03A18D264601}"/>
              </a:ext>
            </a:extLst>
          </p:cNvPr>
          <p:cNvSpPr>
            <a:spLocks noGrp="1"/>
          </p:cNvSpPr>
          <p:nvPr>
            <p:ph idx="1"/>
          </p:nvPr>
        </p:nvSpPr>
        <p:spPr/>
        <p:txBody>
          <a:bodyPr/>
          <a:lstStyle/>
          <a:p>
            <a:r>
              <a:rPr lang="en-GB" sz="4400" b="1" dirty="0"/>
              <a:t>DON’T</a:t>
            </a:r>
          </a:p>
          <a:p>
            <a:r>
              <a:rPr lang="en-GB" dirty="0"/>
              <a:t>smoke during pregnancy or let anyone smoke in the same room as your baby – both before and after birth </a:t>
            </a:r>
          </a:p>
          <a:p>
            <a:r>
              <a:rPr lang="en-GB" dirty="0"/>
              <a:t>sleep on a bed, sofa or armchair with your baby</a:t>
            </a:r>
          </a:p>
          <a:p>
            <a:r>
              <a:rPr lang="en-GB" dirty="0"/>
              <a:t>share a bed with your baby if you or your partner smoke or take drugs, or if you've been drinking alcohol</a:t>
            </a:r>
          </a:p>
          <a:p>
            <a:r>
              <a:rPr lang="en-GB" dirty="0"/>
              <a:t>let your baby get too hot or too cold – a room temperature of 16C to 20C, with light bedding or a lightweight baby sleeping bag, will provide a comfortable sleeping environment for your baby</a:t>
            </a:r>
          </a:p>
          <a:p>
            <a:endParaRPr lang="en-GB" b="1" dirty="0"/>
          </a:p>
          <a:p>
            <a:endParaRPr lang="en-GB" dirty="0"/>
          </a:p>
        </p:txBody>
      </p:sp>
      <p:sp>
        <p:nvSpPr>
          <p:cNvPr id="4" name="Footer Placeholder 3">
            <a:extLst>
              <a:ext uri="{FF2B5EF4-FFF2-40B4-BE49-F238E27FC236}">
                <a16:creationId xmlns:a16="http://schemas.microsoft.com/office/drawing/2014/main" id="{6C413058-1DA8-4086-8622-AE75AC998A00}"/>
              </a:ext>
            </a:extLst>
          </p:cNvPr>
          <p:cNvSpPr>
            <a:spLocks noGrp="1"/>
          </p:cNvSpPr>
          <p:nvPr>
            <p:ph type="ftr" sz="quarter" idx="11"/>
          </p:nvPr>
        </p:nvSpPr>
        <p:spPr/>
        <p:txBody>
          <a:bodyPr/>
          <a:lstStyle/>
          <a:p>
            <a:r>
              <a:rPr lang="en-GB"/>
              <a:t>#everysleepcountshampshire</a:t>
            </a:r>
            <a:endParaRPr lang="en-GB" dirty="0"/>
          </a:p>
        </p:txBody>
      </p:sp>
      <p:pic>
        <p:nvPicPr>
          <p:cNvPr id="5" name="Picture 4">
            <a:extLst>
              <a:ext uri="{FF2B5EF4-FFF2-40B4-BE49-F238E27FC236}">
                <a16:creationId xmlns:a16="http://schemas.microsoft.com/office/drawing/2014/main" id="{4FEEC786-91DF-48D3-8C25-DBD6D7393982}"/>
              </a:ext>
            </a:extLst>
          </p:cNvPr>
          <p:cNvPicPr>
            <a:picLocks noChangeAspect="1"/>
          </p:cNvPicPr>
          <p:nvPr/>
        </p:nvPicPr>
        <p:blipFill>
          <a:blip r:embed="rId2"/>
          <a:stretch>
            <a:fillRect/>
          </a:stretch>
        </p:blipFill>
        <p:spPr>
          <a:xfrm>
            <a:off x="10630685" y="69736"/>
            <a:ext cx="1402202" cy="676715"/>
          </a:xfrm>
          <a:prstGeom prst="rect">
            <a:avLst/>
          </a:prstGeom>
        </p:spPr>
      </p:pic>
      <p:pic>
        <p:nvPicPr>
          <p:cNvPr id="6" name="Picture 5">
            <a:extLst>
              <a:ext uri="{FF2B5EF4-FFF2-40B4-BE49-F238E27FC236}">
                <a16:creationId xmlns:a16="http://schemas.microsoft.com/office/drawing/2014/main" id="{B7AD6703-351F-4A36-AC51-51C508D31D81}"/>
              </a:ext>
            </a:extLst>
          </p:cNvPr>
          <p:cNvPicPr>
            <a:picLocks noChangeAspect="1"/>
          </p:cNvPicPr>
          <p:nvPr/>
        </p:nvPicPr>
        <p:blipFill>
          <a:blip r:embed="rId3"/>
          <a:stretch>
            <a:fillRect/>
          </a:stretch>
        </p:blipFill>
        <p:spPr>
          <a:xfrm>
            <a:off x="0" y="15240"/>
            <a:ext cx="1164437" cy="664522"/>
          </a:xfrm>
          <a:prstGeom prst="rect">
            <a:avLst/>
          </a:prstGeom>
        </p:spPr>
      </p:pic>
    </p:spTree>
    <p:extLst>
      <p:ext uri="{BB962C8B-B14F-4D97-AF65-F5344CB8AC3E}">
        <p14:creationId xmlns:p14="http://schemas.microsoft.com/office/powerpoint/2010/main" val="556624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2F44E7-56C5-492E-BE30-A9D60B2FB362}"/>
              </a:ext>
            </a:extLst>
          </p:cNvPr>
          <p:cNvSpPr>
            <a:spLocks noGrp="1"/>
          </p:cNvSpPr>
          <p:nvPr>
            <p:ph type="title"/>
          </p:nvPr>
        </p:nvSpPr>
        <p:spPr>
          <a:xfrm>
            <a:off x="5144679" y="634946"/>
            <a:ext cx="6405063" cy="1450757"/>
          </a:xfrm>
        </p:spPr>
        <p:txBody>
          <a:bodyPr>
            <a:normAutofit/>
          </a:bodyPr>
          <a:lstStyle/>
          <a:p>
            <a:r>
              <a:rPr lang="en-GB"/>
              <a:t>Who is currently involved in the programme?</a:t>
            </a:r>
          </a:p>
        </p:txBody>
      </p:sp>
      <p:pic>
        <p:nvPicPr>
          <p:cNvPr id="4" name="Picture 3">
            <a:extLst>
              <a:ext uri="{FF2B5EF4-FFF2-40B4-BE49-F238E27FC236}">
                <a16:creationId xmlns:a16="http://schemas.microsoft.com/office/drawing/2014/main" id="{86E99514-A901-438F-AE8C-E93CBE9BCC2A}"/>
              </a:ext>
            </a:extLst>
          </p:cNvPr>
          <p:cNvPicPr>
            <a:picLocks noChangeAspect="1"/>
          </p:cNvPicPr>
          <p:nvPr/>
        </p:nvPicPr>
        <p:blipFill>
          <a:blip r:embed="rId3"/>
          <a:stretch>
            <a:fillRect/>
          </a:stretch>
        </p:blipFill>
        <p:spPr>
          <a:xfrm>
            <a:off x="633999" y="849051"/>
            <a:ext cx="4020297" cy="1940230"/>
          </a:xfrm>
          <a:prstGeom prst="rect">
            <a:avLst/>
          </a:prstGeom>
        </p:spPr>
      </p:pic>
      <p:cxnSp>
        <p:nvCxnSpPr>
          <p:cNvPr id="74" name="Straight Connector 73">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EC59D8F-7983-425E-A5BF-BD62B80A94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99" y="3310852"/>
            <a:ext cx="4020296" cy="2290633"/>
          </a:xfrm>
          <a:prstGeom prst="rect">
            <a:avLst/>
          </a:prstGeom>
        </p:spPr>
      </p:pic>
      <p:sp>
        <p:nvSpPr>
          <p:cNvPr id="76" name="Rectangle 75">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a:extLst>
              <a:ext uri="{FF2B5EF4-FFF2-40B4-BE49-F238E27FC236}">
                <a16:creationId xmlns:a16="http://schemas.microsoft.com/office/drawing/2014/main" id="{DD6F48DD-0F10-4316-8C20-3E994885902F}"/>
              </a:ext>
            </a:extLst>
          </p:cNvPr>
          <p:cNvSpPr>
            <a:spLocks noGrp="1"/>
          </p:cNvSpPr>
          <p:nvPr>
            <p:ph type="ftr" sz="quarter" idx="11"/>
          </p:nvPr>
        </p:nvSpPr>
        <p:spPr>
          <a:xfrm>
            <a:off x="3686185" y="6459785"/>
            <a:ext cx="4822804" cy="365125"/>
          </a:xfrm>
        </p:spPr>
        <p:txBody>
          <a:bodyPr>
            <a:normAutofit/>
          </a:bodyPr>
          <a:lstStyle/>
          <a:p>
            <a:pPr defTabSz="457200">
              <a:spcAft>
                <a:spcPts val="600"/>
              </a:spcAft>
            </a:pPr>
            <a:r>
              <a:rPr lang="en-GB">
                <a:latin typeface="Calibri" panose="020F0502020204030204"/>
              </a:rPr>
              <a:t>#everysleepcounts</a:t>
            </a:r>
          </a:p>
        </p:txBody>
      </p:sp>
      <p:graphicFrame>
        <p:nvGraphicFramePr>
          <p:cNvPr id="5" name="Content Placeholder 2">
            <a:extLst>
              <a:ext uri="{FF2B5EF4-FFF2-40B4-BE49-F238E27FC236}">
                <a16:creationId xmlns:a16="http://schemas.microsoft.com/office/drawing/2014/main" id="{3C8F64F8-E802-469D-A3AA-F66AC2F8626C}"/>
              </a:ext>
            </a:extLst>
          </p:cNvPr>
          <p:cNvGraphicFramePr>
            <a:graphicFrameLocks noGrp="1"/>
          </p:cNvGraphicFramePr>
          <p:nvPr>
            <p:ph idx="1"/>
            <p:extLst>
              <p:ext uri="{D42A27DB-BD31-4B8C-83A1-F6EECF244321}">
                <p14:modId xmlns:p14="http://schemas.microsoft.com/office/powerpoint/2010/main" val="2098465671"/>
              </p:ext>
            </p:extLst>
          </p:nvPr>
        </p:nvGraphicFramePr>
        <p:xfrm>
          <a:off x="5144679" y="2198914"/>
          <a:ext cx="6405063" cy="36701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56915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84490-42B7-460C-BA67-F3BBE73D6251}"/>
              </a:ext>
            </a:extLst>
          </p:cNvPr>
          <p:cNvSpPr>
            <a:spLocks noGrp="1"/>
          </p:cNvSpPr>
          <p:nvPr>
            <p:ph type="title"/>
          </p:nvPr>
        </p:nvSpPr>
        <p:spPr>
          <a:xfrm>
            <a:off x="779408" y="600093"/>
            <a:ext cx="3200400" cy="2286000"/>
          </a:xfrm>
        </p:spPr>
        <p:txBody>
          <a:bodyPr>
            <a:normAutofit/>
          </a:bodyPr>
          <a:lstStyle/>
          <a:p>
            <a:r>
              <a:rPr lang="en-GB" sz="3100" dirty="0">
                <a:solidFill>
                  <a:srgbClr val="FFFFFF"/>
                </a:solidFill>
              </a:rPr>
              <a:t>Safe Sleep Programme</a:t>
            </a:r>
          </a:p>
        </p:txBody>
      </p:sp>
      <p:sp>
        <p:nvSpPr>
          <p:cNvPr id="7" name="Content Placeholder 6">
            <a:extLst>
              <a:ext uri="{FF2B5EF4-FFF2-40B4-BE49-F238E27FC236}">
                <a16:creationId xmlns:a16="http://schemas.microsoft.com/office/drawing/2014/main" id="{EAD5C1E9-6F96-4EAB-918C-086EC5C6E847}"/>
              </a:ext>
            </a:extLst>
          </p:cNvPr>
          <p:cNvSpPr>
            <a:spLocks noGrp="1"/>
          </p:cNvSpPr>
          <p:nvPr>
            <p:ph idx="1"/>
          </p:nvPr>
        </p:nvSpPr>
        <p:spPr/>
        <p:txBody>
          <a:bodyPr/>
          <a:lstStyle/>
          <a:p>
            <a:endParaRPr lang="en-GB" dirty="0"/>
          </a:p>
        </p:txBody>
      </p:sp>
      <p:sp>
        <p:nvSpPr>
          <p:cNvPr id="6" name="Footer Placeholder 5">
            <a:extLst>
              <a:ext uri="{FF2B5EF4-FFF2-40B4-BE49-F238E27FC236}">
                <a16:creationId xmlns:a16="http://schemas.microsoft.com/office/drawing/2014/main" id="{BAE372CB-2670-4CD5-A78E-BD046F56BD93}"/>
              </a:ext>
            </a:extLst>
          </p:cNvPr>
          <p:cNvSpPr>
            <a:spLocks noGrp="1"/>
          </p:cNvSpPr>
          <p:nvPr>
            <p:ph type="ftr" sz="quarter" idx="11"/>
          </p:nvPr>
        </p:nvSpPr>
        <p:spPr/>
        <p:txBody>
          <a:bodyPr/>
          <a:lstStyle/>
          <a:p>
            <a:pPr defTabSz="457200"/>
            <a:r>
              <a:rPr lang="en-GB">
                <a:latin typeface="Calibri" panose="020F0502020204030204"/>
              </a:rPr>
              <a:t>#everysleepcountshampshire</a:t>
            </a:r>
            <a:endParaRPr lang="en-GB" dirty="0">
              <a:latin typeface="Calibri" panose="020F0502020204030204"/>
            </a:endParaRPr>
          </a:p>
        </p:txBody>
      </p:sp>
      <p:pic>
        <p:nvPicPr>
          <p:cNvPr id="5" name="Picture 4">
            <a:extLst>
              <a:ext uri="{FF2B5EF4-FFF2-40B4-BE49-F238E27FC236}">
                <a16:creationId xmlns:a16="http://schemas.microsoft.com/office/drawing/2014/main" id="{CF8CEB7A-9081-4E08-A305-D167F76733D5}"/>
              </a:ext>
            </a:extLst>
          </p:cNvPr>
          <p:cNvPicPr>
            <a:picLocks noChangeAspect="1"/>
          </p:cNvPicPr>
          <p:nvPr/>
        </p:nvPicPr>
        <p:blipFill>
          <a:blip r:embed="rId3"/>
          <a:stretch>
            <a:fillRect/>
          </a:stretch>
        </p:blipFill>
        <p:spPr>
          <a:xfrm>
            <a:off x="9120336" y="81805"/>
            <a:ext cx="1402202" cy="676715"/>
          </a:xfrm>
          <a:prstGeom prst="rect">
            <a:avLst/>
          </a:prstGeom>
        </p:spPr>
      </p:pic>
      <p:sp>
        <p:nvSpPr>
          <p:cNvPr id="12" name="TextBox 11">
            <a:extLst>
              <a:ext uri="{FF2B5EF4-FFF2-40B4-BE49-F238E27FC236}">
                <a16:creationId xmlns:a16="http://schemas.microsoft.com/office/drawing/2014/main" id="{4B32C650-A306-4679-8D79-E802D2F2E15A}"/>
              </a:ext>
            </a:extLst>
          </p:cNvPr>
          <p:cNvSpPr txBox="1"/>
          <p:nvPr/>
        </p:nvSpPr>
        <p:spPr>
          <a:xfrm>
            <a:off x="718881" y="6334572"/>
            <a:ext cx="2473165" cy="307777"/>
          </a:xfrm>
          <a:prstGeom prst="rect">
            <a:avLst/>
          </a:prstGeom>
          <a:noFill/>
        </p:spPr>
        <p:txBody>
          <a:bodyPr wrap="square" rtlCol="0">
            <a:spAutoFit/>
          </a:bodyPr>
          <a:lstStyle/>
          <a:p>
            <a:pPr algn="ctr" defTabSz="457200"/>
            <a:r>
              <a:rPr lang="en-GB" sz="1400" dirty="0">
                <a:solidFill>
                  <a:srgbClr val="000000"/>
                </a:solidFill>
                <a:latin typeface="Calibri" panose="020F0502020204030204"/>
              </a:rPr>
              <a:t>#everysleepcounts</a:t>
            </a:r>
          </a:p>
        </p:txBody>
      </p:sp>
      <p:pic>
        <p:nvPicPr>
          <p:cNvPr id="14" name="Picture 13">
            <a:extLst>
              <a:ext uri="{FF2B5EF4-FFF2-40B4-BE49-F238E27FC236}">
                <a16:creationId xmlns:a16="http://schemas.microsoft.com/office/drawing/2014/main" id="{E57E2F08-781C-48CB-A407-2DBEB56311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815" y="168894"/>
            <a:ext cx="1514934" cy="862399"/>
          </a:xfrm>
          <a:prstGeom prst="rect">
            <a:avLst/>
          </a:prstGeom>
        </p:spPr>
      </p:pic>
      <p:sp>
        <p:nvSpPr>
          <p:cNvPr id="3" name="Rectangle 2">
            <a:extLst>
              <a:ext uri="{FF2B5EF4-FFF2-40B4-BE49-F238E27FC236}">
                <a16:creationId xmlns:a16="http://schemas.microsoft.com/office/drawing/2014/main" id="{05DB05F9-F583-44ED-8839-C2BFF435D380}"/>
              </a:ext>
            </a:extLst>
          </p:cNvPr>
          <p:cNvSpPr/>
          <p:nvPr/>
        </p:nvSpPr>
        <p:spPr>
          <a:xfrm>
            <a:off x="5240392" y="1568773"/>
            <a:ext cx="4572000" cy="646331"/>
          </a:xfrm>
          <a:prstGeom prst="rect">
            <a:avLst/>
          </a:prstGeom>
        </p:spPr>
        <p:txBody>
          <a:bodyPr>
            <a:spAutoFit/>
          </a:bodyPr>
          <a:lstStyle/>
          <a:p>
            <a:pPr defTabSz="457200"/>
            <a:r>
              <a:rPr lang="en-GB" dirty="0">
                <a:solidFill>
                  <a:srgbClr val="000000"/>
                </a:solidFill>
                <a:latin typeface="Calibri" panose="020F0502020204030204"/>
              </a:rPr>
              <a:t>Adult mattresses are not made to be safe for babies</a:t>
            </a:r>
          </a:p>
        </p:txBody>
      </p:sp>
      <p:sp>
        <p:nvSpPr>
          <p:cNvPr id="4" name="Rectangle 3">
            <a:extLst>
              <a:ext uri="{FF2B5EF4-FFF2-40B4-BE49-F238E27FC236}">
                <a16:creationId xmlns:a16="http://schemas.microsoft.com/office/drawing/2014/main" id="{B1B17323-435D-440D-81F1-6691F89AB89E}"/>
              </a:ext>
            </a:extLst>
          </p:cNvPr>
          <p:cNvSpPr/>
          <p:nvPr/>
        </p:nvSpPr>
        <p:spPr>
          <a:xfrm>
            <a:off x="5240392" y="2583563"/>
            <a:ext cx="4572000" cy="646331"/>
          </a:xfrm>
          <a:prstGeom prst="rect">
            <a:avLst/>
          </a:prstGeom>
        </p:spPr>
        <p:txBody>
          <a:bodyPr>
            <a:spAutoFit/>
          </a:bodyPr>
          <a:lstStyle/>
          <a:p>
            <a:pPr defTabSz="457200"/>
            <a:r>
              <a:rPr lang="en-GB" dirty="0">
                <a:solidFill>
                  <a:srgbClr val="000000"/>
                </a:solidFill>
                <a:latin typeface="Calibri" panose="020F0502020204030204"/>
              </a:rPr>
              <a:t>Pictures in the media don’t support safe sleep messages</a:t>
            </a:r>
          </a:p>
        </p:txBody>
      </p:sp>
      <p:sp>
        <p:nvSpPr>
          <p:cNvPr id="9" name="TextBox 8">
            <a:extLst>
              <a:ext uri="{FF2B5EF4-FFF2-40B4-BE49-F238E27FC236}">
                <a16:creationId xmlns:a16="http://schemas.microsoft.com/office/drawing/2014/main" id="{9F491DBD-EFA4-41A1-A2BA-93AD7B70EEF6}"/>
              </a:ext>
            </a:extLst>
          </p:cNvPr>
          <p:cNvSpPr txBox="1"/>
          <p:nvPr/>
        </p:nvSpPr>
        <p:spPr>
          <a:xfrm>
            <a:off x="5306943" y="3783875"/>
            <a:ext cx="4572000" cy="1477328"/>
          </a:xfrm>
          <a:prstGeom prst="rect">
            <a:avLst/>
          </a:prstGeom>
          <a:noFill/>
        </p:spPr>
        <p:txBody>
          <a:bodyPr wrap="square" rtlCol="0">
            <a:spAutoFit/>
          </a:bodyPr>
          <a:lstStyle/>
          <a:p>
            <a:pPr defTabSz="457200"/>
            <a:r>
              <a:rPr lang="en-GB" dirty="0">
                <a:solidFill>
                  <a:srgbClr val="000000"/>
                </a:solidFill>
                <a:latin typeface="Calibri" panose="020F0502020204030204"/>
              </a:rPr>
              <a:t>When babies first start to move it is important that if the roll onto their sides/ fronts that they are placed back onto their backs once it is noticed as they may not be able to roll themselves back</a:t>
            </a:r>
          </a:p>
        </p:txBody>
      </p:sp>
    </p:spTree>
    <p:extLst>
      <p:ext uri="{BB962C8B-B14F-4D97-AF65-F5344CB8AC3E}">
        <p14:creationId xmlns:p14="http://schemas.microsoft.com/office/powerpoint/2010/main" val="3343053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8B125D-CBB4-4BC5-BD13-64FF58FFA4FE}"/>
              </a:ext>
            </a:extLst>
          </p:cNvPr>
          <p:cNvPicPr>
            <a:picLocks noChangeAspect="1"/>
          </p:cNvPicPr>
          <p:nvPr/>
        </p:nvPicPr>
        <p:blipFill>
          <a:blip r:embed="rId2"/>
          <a:stretch>
            <a:fillRect/>
          </a:stretch>
        </p:blipFill>
        <p:spPr>
          <a:xfrm>
            <a:off x="655198" y="832964"/>
            <a:ext cx="1402202" cy="676715"/>
          </a:xfrm>
          <a:prstGeom prst="rect">
            <a:avLst/>
          </a:prstGeom>
        </p:spPr>
      </p:pic>
      <p:pic>
        <p:nvPicPr>
          <p:cNvPr id="8" name="Picture 7">
            <a:extLst>
              <a:ext uri="{FF2B5EF4-FFF2-40B4-BE49-F238E27FC236}">
                <a16:creationId xmlns:a16="http://schemas.microsoft.com/office/drawing/2014/main" id="{9BE5EA5E-01A2-4267-90E0-CD0AE2E8A4E6}"/>
              </a:ext>
            </a:extLst>
          </p:cNvPr>
          <p:cNvPicPr>
            <a:picLocks noChangeAspect="1"/>
          </p:cNvPicPr>
          <p:nvPr/>
        </p:nvPicPr>
        <p:blipFill>
          <a:blip r:embed="rId3"/>
          <a:stretch>
            <a:fillRect/>
          </a:stretch>
        </p:blipFill>
        <p:spPr>
          <a:xfrm>
            <a:off x="1249278" y="1963854"/>
            <a:ext cx="1164437" cy="664522"/>
          </a:xfrm>
          <a:prstGeom prst="rect">
            <a:avLst/>
          </a:prstGeom>
        </p:spPr>
      </p:pic>
      <p:sp>
        <p:nvSpPr>
          <p:cNvPr id="3" name="Content Placeholder 2">
            <a:extLst>
              <a:ext uri="{FF2B5EF4-FFF2-40B4-BE49-F238E27FC236}">
                <a16:creationId xmlns:a16="http://schemas.microsoft.com/office/drawing/2014/main" id="{4AC245D3-FC83-4D86-8321-0F56AFBCD53B}"/>
              </a:ext>
            </a:extLst>
          </p:cNvPr>
          <p:cNvSpPr>
            <a:spLocks noGrp="1"/>
          </p:cNvSpPr>
          <p:nvPr>
            <p:ph idx="1"/>
          </p:nvPr>
        </p:nvSpPr>
        <p:spPr>
          <a:xfrm>
            <a:off x="4358640" y="731520"/>
            <a:ext cx="6934201" cy="5728267"/>
          </a:xfrm>
        </p:spPr>
        <p:txBody>
          <a:bodyPr>
            <a:normAutofit/>
          </a:bodyPr>
          <a:lstStyle/>
          <a:p>
            <a:r>
              <a:rPr lang="en-GB" sz="2800" dirty="0"/>
              <a:t>The HIPS partnership has agreed to ensure that all safe sleep messages are delivered to parents consistently across the areas. </a:t>
            </a:r>
          </a:p>
          <a:p>
            <a:r>
              <a:rPr lang="en-GB" sz="2800" dirty="0"/>
              <a:t>This will include adopting learning and responding to recommendations from both local and national child safeguarding practice reviews and/or thematic reviews around child deaths linked to safe sleeping arrangements. </a:t>
            </a:r>
          </a:p>
          <a:p>
            <a:r>
              <a:rPr lang="en-GB" sz="2800" dirty="0"/>
              <a:t>Any immediate safeguarding concerns should be addressed in a timely manner following local safeguarding children partnership (LSCP) procedures.</a:t>
            </a:r>
          </a:p>
          <a:p>
            <a:endParaRPr lang="en-GB" dirty="0"/>
          </a:p>
        </p:txBody>
      </p:sp>
      <p:sp>
        <p:nvSpPr>
          <p:cNvPr id="4" name="Text Placeholder 3">
            <a:extLst>
              <a:ext uri="{FF2B5EF4-FFF2-40B4-BE49-F238E27FC236}">
                <a16:creationId xmlns:a16="http://schemas.microsoft.com/office/drawing/2014/main" id="{5337DC7A-F60E-4033-994E-7394CE8829D0}"/>
              </a:ext>
            </a:extLst>
          </p:cNvPr>
          <p:cNvSpPr>
            <a:spLocks noGrp="1"/>
          </p:cNvSpPr>
          <p:nvPr>
            <p:ph type="body" sz="half" idx="2"/>
          </p:nvPr>
        </p:nvSpPr>
        <p:spPr/>
        <p:txBody>
          <a:bodyPr>
            <a:normAutofit/>
          </a:bodyPr>
          <a:lstStyle/>
          <a:p>
            <a:r>
              <a:rPr lang="en-GB" sz="5400" dirty="0"/>
              <a:t>HIPS Safe Sleep Procedure</a:t>
            </a:r>
          </a:p>
        </p:txBody>
      </p:sp>
      <p:sp>
        <p:nvSpPr>
          <p:cNvPr id="5" name="Footer Placeholder 4">
            <a:extLst>
              <a:ext uri="{FF2B5EF4-FFF2-40B4-BE49-F238E27FC236}">
                <a16:creationId xmlns:a16="http://schemas.microsoft.com/office/drawing/2014/main" id="{1DA4039D-630E-40DD-A03C-60F3C04E54DB}"/>
              </a:ext>
            </a:extLst>
          </p:cNvPr>
          <p:cNvSpPr>
            <a:spLocks noGrp="1"/>
          </p:cNvSpPr>
          <p:nvPr>
            <p:ph type="ftr" sz="quarter" idx="11"/>
          </p:nvPr>
        </p:nvSpPr>
        <p:spPr/>
        <p:txBody>
          <a:bodyPr/>
          <a:lstStyle/>
          <a:p>
            <a:r>
              <a:rPr lang="en-GB"/>
              <a:t>#everysleepcountshampshire</a:t>
            </a:r>
            <a:endParaRPr lang="en-GB" dirty="0"/>
          </a:p>
        </p:txBody>
      </p:sp>
    </p:spTree>
    <p:extLst>
      <p:ext uri="{BB962C8B-B14F-4D97-AF65-F5344CB8AC3E}">
        <p14:creationId xmlns:p14="http://schemas.microsoft.com/office/powerpoint/2010/main" val="3538847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8B125D-CBB4-4BC5-BD13-64FF58FFA4FE}"/>
              </a:ext>
            </a:extLst>
          </p:cNvPr>
          <p:cNvPicPr>
            <a:picLocks noChangeAspect="1"/>
          </p:cNvPicPr>
          <p:nvPr/>
        </p:nvPicPr>
        <p:blipFill>
          <a:blip r:embed="rId2"/>
          <a:stretch>
            <a:fillRect/>
          </a:stretch>
        </p:blipFill>
        <p:spPr>
          <a:xfrm>
            <a:off x="655198" y="832964"/>
            <a:ext cx="1402202" cy="676715"/>
          </a:xfrm>
          <a:prstGeom prst="rect">
            <a:avLst/>
          </a:prstGeom>
        </p:spPr>
      </p:pic>
      <p:pic>
        <p:nvPicPr>
          <p:cNvPr id="8" name="Picture 7">
            <a:extLst>
              <a:ext uri="{FF2B5EF4-FFF2-40B4-BE49-F238E27FC236}">
                <a16:creationId xmlns:a16="http://schemas.microsoft.com/office/drawing/2014/main" id="{9BE5EA5E-01A2-4267-90E0-CD0AE2E8A4E6}"/>
              </a:ext>
            </a:extLst>
          </p:cNvPr>
          <p:cNvPicPr>
            <a:picLocks noChangeAspect="1"/>
          </p:cNvPicPr>
          <p:nvPr/>
        </p:nvPicPr>
        <p:blipFill>
          <a:blip r:embed="rId3"/>
          <a:stretch>
            <a:fillRect/>
          </a:stretch>
        </p:blipFill>
        <p:spPr>
          <a:xfrm>
            <a:off x="1249278" y="1963854"/>
            <a:ext cx="1164437" cy="664522"/>
          </a:xfrm>
          <a:prstGeom prst="rect">
            <a:avLst/>
          </a:prstGeom>
        </p:spPr>
      </p:pic>
      <p:sp>
        <p:nvSpPr>
          <p:cNvPr id="3" name="Content Placeholder 2">
            <a:extLst>
              <a:ext uri="{FF2B5EF4-FFF2-40B4-BE49-F238E27FC236}">
                <a16:creationId xmlns:a16="http://schemas.microsoft.com/office/drawing/2014/main" id="{4AC245D3-FC83-4D86-8321-0F56AFBCD53B}"/>
              </a:ext>
            </a:extLst>
          </p:cNvPr>
          <p:cNvSpPr>
            <a:spLocks noGrp="1"/>
          </p:cNvSpPr>
          <p:nvPr>
            <p:ph idx="1"/>
          </p:nvPr>
        </p:nvSpPr>
        <p:spPr>
          <a:xfrm>
            <a:off x="4297680" y="731520"/>
            <a:ext cx="6995161" cy="5394960"/>
          </a:xfrm>
        </p:spPr>
        <p:txBody>
          <a:bodyPr>
            <a:normAutofit/>
          </a:bodyPr>
          <a:lstStyle/>
          <a:p>
            <a:r>
              <a:rPr lang="en-GB" sz="2800" dirty="0"/>
              <a:t>It is the practitioner’s responsibility to discuss and record the information they give to parents/carers about safe sleeping arrangements at all key contacts. </a:t>
            </a:r>
          </a:p>
          <a:p>
            <a:r>
              <a:rPr lang="en-GB" sz="2800" dirty="0"/>
              <a:t>Information must be provided in a manner that is understood by the parent/carer. For parents/carers who do not understand English, an approved interpreter should be used. </a:t>
            </a:r>
          </a:p>
          <a:p>
            <a:r>
              <a:rPr lang="en-GB" sz="2800" dirty="0"/>
              <a:t>Similarly, families with other communication needs should be offered information in such a way as best facilitates their understanding. </a:t>
            </a:r>
          </a:p>
          <a:p>
            <a:endParaRPr lang="en-GB" dirty="0"/>
          </a:p>
        </p:txBody>
      </p:sp>
      <p:sp>
        <p:nvSpPr>
          <p:cNvPr id="4" name="Text Placeholder 3">
            <a:extLst>
              <a:ext uri="{FF2B5EF4-FFF2-40B4-BE49-F238E27FC236}">
                <a16:creationId xmlns:a16="http://schemas.microsoft.com/office/drawing/2014/main" id="{5337DC7A-F60E-4033-994E-7394CE8829D0}"/>
              </a:ext>
            </a:extLst>
          </p:cNvPr>
          <p:cNvSpPr>
            <a:spLocks noGrp="1"/>
          </p:cNvSpPr>
          <p:nvPr>
            <p:ph type="body" sz="half" idx="2"/>
          </p:nvPr>
        </p:nvSpPr>
        <p:spPr/>
        <p:txBody>
          <a:bodyPr>
            <a:normAutofit/>
          </a:bodyPr>
          <a:lstStyle/>
          <a:p>
            <a:r>
              <a:rPr lang="en-GB" sz="5400" dirty="0"/>
              <a:t>HIPS Safe Sleep Procedure</a:t>
            </a:r>
          </a:p>
        </p:txBody>
      </p:sp>
      <p:sp>
        <p:nvSpPr>
          <p:cNvPr id="5" name="Footer Placeholder 4">
            <a:extLst>
              <a:ext uri="{FF2B5EF4-FFF2-40B4-BE49-F238E27FC236}">
                <a16:creationId xmlns:a16="http://schemas.microsoft.com/office/drawing/2014/main" id="{1DA4039D-630E-40DD-A03C-60F3C04E54DB}"/>
              </a:ext>
            </a:extLst>
          </p:cNvPr>
          <p:cNvSpPr>
            <a:spLocks noGrp="1"/>
          </p:cNvSpPr>
          <p:nvPr>
            <p:ph type="ftr" sz="quarter" idx="11"/>
          </p:nvPr>
        </p:nvSpPr>
        <p:spPr/>
        <p:txBody>
          <a:bodyPr/>
          <a:lstStyle/>
          <a:p>
            <a:r>
              <a:rPr lang="en-GB"/>
              <a:t>#everysleepcountshampshire</a:t>
            </a:r>
            <a:endParaRPr lang="en-GB" dirty="0"/>
          </a:p>
        </p:txBody>
      </p:sp>
    </p:spTree>
    <p:extLst>
      <p:ext uri="{BB962C8B-B14F-4D97-AF65-F5344CB8AC3E}">
        <p14:creationId xmlns:p14="http://schemas.microsoft.com/office/powerpoint/2010/main" val="4108692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8B125D-CBB4-4BC5-BD13-64FF58FFA4FE}"/>
              </a:ext>
            </a:extLst>
          </p:cNvPr>
          <p:cNvPicPr>
            <a:picLocks noChangeAspect="1"/>
          </p:cNvPicPr>
          <p:nvPr/>
        </p:nvPicPr>
        <p:blipFill>
          <a:blip r:embed="rId2"/>
          <a:stretch>
            <a:fillRect/>
          </a:stretch>
        </p:blipFill>
        <p:spPr>
          <a:xfrm>
            <a:off x="655198" y="832964"/>
            <a:ext cx="1402202" cy="676715"/>
          </a:xfrm>
          <a:prstGeom prst="rect">
            <a:avLst/>
          </a:prstGeom>
        </p:spPr>
      </p:pic>
      <p:pic>
        <p:nvPicPr>
          <p:cNvPr id="8" name="Picture 7">
            <a:extLst>
              <a:ext uri="{FF2B5EF4-FFF2-40B4-BE49-F238E27FC236}">
                <a16:creationId xmlns:a16="http://schemas.microsoft.com/office/drawing/2014/main" id="{9BE5EA5E-01A2-4267-90E0-CD0AE2E8A4E6}"/>
              </a:ext>
            </a:extLst>
          </p:cNvPr>
          <p:cNvPicPr>
            <a:picLocks noChangeAspect="1"/>
          </p:cNvPicPr>
          <p:nvPr/>
        </p:nvPicPr>
        <p:blipFill>
          <a:blip r:embed="rId3"/>
          <a:stretch>
            <a:fillRect/>
          </a:stretch>
        </p:blipFill>
        <p:spPr>
          <a:xfrm>
            <a:off x="1249278" y="1963854"/>
            <a:ext cx="1164437" cy="664522"/>
          </a:xfrm>
          <a:prstGeom prst="rect">
            <a:avLst/>
          </a:prstGeom>
        </p:spPr>
      </p:pic>
      <p:sp>
        <p:nvSpPr>
          <p:cNvPr id="3" name="Content Placeholder 2">
            <a:extLst>
              <a:ext uri="{FF2B5EF4-FFF2-40B4-BE49-F238E27FC236}">
                <a16:creationId xmlns:a16="http://schemas.microsoft.com/office/drawing/2014/main" id="{4AC245D3-FC83-4D86-8321-0F56AFBCD53B}"/>
              </a:ext>
            </a:extLst>
          </p:cNvPr>
          <p:cNvSpPr>
            <a:spLocks noGrp="1"/>
          </p:cNvSpPr>
          <p:nvPr>
            <p:ph idx="1"/>
          </p:nvPr>
        </p:nvSpPr>
        <p:spPr>
          <a:xfrm>
            <a:off x="4297680" y="731520"/>
            <a:ext cx="6995161" cy="5394960"/>
          </a:xfrm>
        </p:spPr>
        <p:txBody>
          <a:bodyPr>
            <a:normAutofit/>
          </a:bodyPr>
          <a:lstStyle/>
          <a:p>
            <a:r>
              <a:rPr lang="en-GB" sz="2800" dirty="0"/>
              <a:t>Choosing to co-sleep with a baby is a very personal choice and some parents will choose to do so. This means that their baby shares the same bed with an adult for most of the night and not just to be comforted or fed. </a:t>
            </a:r>
          </a:p>
          <a:p>
            <a:r>
              <a:rPr lang="en-GB" sz="2800" dirty="0"/>
              <a:t>It is vital that professionals support parents to make informed choices and to ensure that these choices are made with full awareness and understanding of the potential risks, as well as ways to mitigate/reduce these risks. </a:t>
            </a:r>
          </a:p>
        </p:txBody>
      </p:sp>
      <p:sp>
        <p:nvSpPr>
          <p:cNvPr id="4" name="Text Placeholder 3">
            <a:extLst>
              <a:ext uri="{FF2B5EF4-FFF2-40B4-BE49-F238E27FC236}">
                <a16:creationId xmlns:a16="http://schemas.microsoft.com/office/drawing/2014/main" id="{5337DC7A-F60E-4033-994E-7394CE8829D0}"/>
              </a:ext>
            </a:extLst>
          </p:cNvPr>
          <p:cNvSpPr>
            <a:spLocks noGrp="1"/>
          </p:cNvSpPr>
          <p:nvPr>
            <p:ph type="body" sz="half" idx="2"/>
          </p:nvPr>
        </p:nvSpPr>
        <p:spPr/>
        <p:txBody>
          <a:bodyPr>
            <a:normAutofit/>
          </a:bodyPr>
          <a:lstStyle/>
          <a:p>
            <a:r>
              <a:rPr lang="en-GB" sz="5400" dirty="0"/>
              <a:t>HIPS Safe Sleep Procedure</a:t>
            </a:r>
          </a:p>
        </p:txBody>
      </p:sp>
      <p:sp>
        <p:nvSpPr>
          <p:cNvPr id="5" name="Footer Placeholder 4">
            <a:extLst>
              <a:ext uri="{FF2B5EF4-FFF2-40B4-BE49-F238E27FC236}">
                <a16:creationId xmlns:a16="http://schemas.microsoft.com/office/drawing/2014/main" id="{1DA4039D-630E-40DD-A03C-60F3C04E54DB}"/>
              </a:ext>
            </a:extLst>
          </p:cNvPr>
          <p:cNvSpPr>
            <a:spLocks noGrp="1"/>
          </p:cNvSpPr>
          <p:nvPr>
            <p:ph type="ftr" sz="quarter" idx="11"/>
          </p:nvPr>
        </p:nvSpPr>
        <p:spPr/>
        <p:txBody>
          <a:bodyPr/>
          <a:lstStyle/>
          <a:p>
            <a:r>
              <a:rPr lang="en-GB"/>
              <a:t>#everysleepcountshampshire</a:t>
            </a:r>
            <a:endParaRPr lang="en-GB" dirty="0"/>
          </a:p>
        </p:txBody>
      </p:sp>
    </p:spTree>
    <p:extLst>
      <p:ext uri="{BB962C8B-B14F-4D97-AF65-F5344CB8AC3E}">
        <p14:creationId xmlns:p14="http://schemas.microsoft.com/office/powerpoint/2010/main" val="467616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8B125D-CBB4-4BC5-BD13-64FF58FFA4FE}"/>
              </a:ext>
            </a:extLst>
          </p:cNvPr>
          <p:cNvPicPr>
            <a:picLocks noChangeAspect="1"/>
          </p:cNvPicPr>
          <p:nvPr/>
        </p:nvPicPr>
        <p:blipFill>
          <a:blip r:embed="rId2"/>
          <a:stretch>
            <a:fillRect/>
          </a:stretch>
        </p:blipFill>
        <p:spPr>
          <a:xfrm>
            <a:off x="655198" y="832964"/>
            <a:ext cx="1402202" cy="676715"/>
          </a:xfrm>
          <a:prstGeom prst="rect">
            <a:avLst/>
          </a:prstGeom>
        </p:spPr>
      </p:pic>
      <p:pic>
        <p:nvPicPr>
          <p:cNvPr id="8" name="Picture 7">
            <a:extLst>
              <a:ext uri="{FF2B5EF4-FFF2-40B4-BE49-F238E27FC236}">
                <a16:creationId xmlns:a16="http://schemas.microsoft.com/office/drawing/2014/main" id="{9BE5EA5E-01A2-4267-90E0-CD0AE2E8A4E6}"/>
              </a:ext>
            </a:extLst>
          </p:cNvPr>
          <p:cNvPicPr>
            <a:picLocks noChangeAspect="1"/>
          </p:cNvPicPr>
          <p:nvPr/>
        </p:nvPicPr>
        <p:blipFill>
          <a:blip r:embed="rId3"/>
          <a:stretch>
            <a:fillRect/>
          </a:stretch>
        </p:blipFill>
        <p:spPr>
          <a:xfrm>
            <a:off x="1249278" y="1963854"/>
            <a:ext cx="1164437" cy="664522"/>
          </a:xfrm>
          <a:prstGeom prst="rect">
            <a:avLst/>
          </a:prstGeom>
        </p:spPr>
      </p:pic>
      <p:sp>
        <p:nvSpPr>
          <p:cNvPr id="3" name="Content Placeholder 2">
            <a:extLst>
              <a:ext uri="{FF2B5EF4-FFF2-40B4-BE49-F238E27FC236}">
                <a16:creationId xmlns:a16="http://schemas.microsoft.com/office/drawing/2014/main" id="{4AC245D3-FC83-4D86-8321-0F56AFBCD53B}"/>
              </a:ext>
            </a:extLst>
          </p:cNvPr>
          <p:cNvSpPr>
            <a:spLocks noGrp="1"/>
          </p:cNvSpPr>
          <p:nvPr>
            <p:ph idx="1"/>
          </p:nvPr>
        </p:nvSpPr>
        <p:spPr>
          <a:xfrm>
            <a:off x="4297680" y="731520"/>
            <a:ext cx="6995161" cy="5394960"/>
          </a:xfrm>
        </p:spPr>
        <p:txBody>
          <a:bodyPr>
            <a:normAutofit/>
          </a:bodyPr>
          <a:lstStyle/>
          <a:p>
            <a:r>
              <a:rPr lang="en-GB" sz="2400" dirty="0"/>
              <a:t>If, following receipt of safe sleep messages and advice the level of risk is sufficient to cause professional concern, or should a parent/carer choose not to follow safer sleep messages and advice, all professionals must document their concerns and what they've done to mitigate them. </a:t>
            </a:r>
          </a:p>
          <a:p>
            <a:r>
              <a:rPr lang="en-GB" sz="2400" dirty="0"/>
              <a:t>Professionals could consider, with consent, contacting the family’s health visitor to ask for their advice. </a:t>
            </a:r>
          </a:p>
          <a:p>
            <a:r>
              <a:rPr lang="en-GB" sz="2400" dirty="0"/>
              <a:t>Professionals should consider any barriers that may be impacting on parenting capacity (including learning difficulties, substance misuse, mental health issues, poverty) and if safeguarding concerns persist, professionals should refer to the neglect guidance.</a:t>
            </a:r>
          </a:p>
          <a:p>
            <a:endParaRPr lang="en-GB" sz="2400" dirty="0"/>
          </a:p>
          <a:p>
            <a:endParaRPr lang="en-GB" sz="2800" dirty="0"/>
          </a:p>
        </p:txBody>
      </p:sp>
      <p:sp>
        <p:nvSpPr>
          <p:cNvPr id="4" name="Text Placeholder 3">
            <a:extLst>
              <a:ext uri="{FF2B5EF4-FFF2-40B4-BE49-F238E27FC236}">
                <a16:creationId xmlns:a16="http://schemas.microsoft.com/office/drawing/2014/main" id="{5337DC7A-F60E-4033-994E-7394CE8829D0}"/>
              </a:ext>
            </a:extLst>
          </p:cNvPr>
          <p:cNvSpPr>
            <a:spLocks noGrp="1"/>
          </p:cNvSpPr>
          <p:nvPr>
            <p:ph type="body" sz="half" idx="2"/>
          </p:nvPr>
        </p:nvSpPr>
        <p:spPr/>
        <p:txBody>
          <a:bodyPr>
            <a:normAutofit/>
          </a:bodyPr>
          <a:lstStyle/>
          <a:p>
            <a:r>
              <a:rPr lang="en-GB" sz="5400" dirty="0"/>
              <a:t>HIPS Safe Sleep Procedure</a:t>
            </a:r>
          </a:p>
        </p:txBody>
      </p:sp>
      <p:sp>
        <p:nvSpPr>
          <p:cNvPr id="5" name="Footer Placeholder 4">
            <a:extLst>
              <a:ext uri="{FF2B5EF4-FFF2-40B4-BE49-F238E27FC236}">
                <a16:creationId xmlns:a16="http://schemas.microsoft.com/office/drawing/2014/main" id="{1DA4039D-630E-40DD-A03C-60F3C04E54DB}"/>
              </a:ext>
            </a:extLst>
          </p:cNvPr>
          <p:cNvSpPr>
            <a:spLocks noGrp="1"/>
          </p:cNvSpPr>
          <p:nvPr>
            <p:ph type="ftr" sz="quarter" idx="11"/>
          </p:nvPr>
        </p:nvSpPr>
        <p:spPr/>
        <p:txBody>
          <a:bodyPr/>
          <a:lstStyle/>
          <a:p>
            <a:r>
              <a:rPr lang="en-GB"/>
              <a:t>#everysleepcountshampshire</a:t>
            </a:r>
            <a:endParaRPr lang="en-GB" dirty="0"/>
          </a:p>
        </p:txBody>
      </p:sp>
    </p:spTree>
    <p:extLst>
      <p:ext uri="{BB962C8B-B14F-4D97-AF65-F5344CB8AC3E}">
        <p14:creationId xmlns:p14="http://schemas.microsoft.com/office/powerpoint/2010/main" val="1906566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55E15B-334F-4BB3-AC56-2A76BF4457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4353" y="0"/>
            <a:ext cx="1403648" cy="677382"/>
          </a:xfrm>
          <a:prstGeom prst="rect">
            <a:avLst/>
          </a:prstGeom>
        </p:spPr>
      </p:pic>
      <p:sp>
        <p:nvSpPr>
          <p:cNvPr id="2" name="Title 1">
            <a:extLst>
              <a:ext uri="{FF2B5EF4-FFF2-40B4-BE49-F238E27FC236}">
                <a16:creationId xmlns:a16="http://schemas.microsoft.com/office/drawing/2014/main" id="{A2755DA9-9821-4A38-9BED-79E0182F9484}"/>
              </a:ext>
            </a:extLst>
          </p:cNvPr>
          <p:cNvSpPr>
            <a:spLocks noGrp="1"/>
          </p:cNvSpPr>
          <p:nvPr>
            <p:ph type="title"/>
          </p:nvPr>
        </p:nvSpPr>
        <p:spPr/>
        <p:txBody>
          <a:bodyPr/>
          <a:lstStyle/>
          <a:p>
            <a:pPr algn="ctr"/>
            <a:br>
              <a:rPr lang="en-GB" dirty="0"/>
            </a:br>
            <a:r>
              <a:rPr lang="en-GB" dirty="0"/>
              <a:t>Social media</a:t>
            </a:r>
          </a:p>
        </p:txBody>
      </p:sp>
      <p:sp>
        <p:nvSpPr>
          <p:cNvPr id="3" name="Content Placeholder 2">
            <a:extLst>
              <a:ext uri="{FF2B5EF4-FFF2-40B4-BE49-F238E27FC236}">
                <a16:creationId xmlns:a16="http://schemas.microsoft.com/office/drawing/2014/main" id="{BD93DB49-C1B1-410F-8674-DDD44B54D162}"/>
              </a:ext>
            </a:extLst>
          </p:cNvPr>
          <p:cNvSpPr>
            <a:spLocks noGrp="1"/>
          </p:cNvSpPr>
          <p:nvPr>
            <p:ph idx="1"/>
          </p:nvPr>
        </p:nvSpPr>
        <p:spPr/>
        <p:txBody>
          <a:bodyPr>
            <a:normAutofit/>
          </a:bodyPr>
          <a:lstStyle/>
          <a:p>
            <a:pPr algn="ctr"/>
            <a:endParaRPr lang="en-GB" sz="5400" dirty="0"/>
          </a:p>
          <a:p>
            <a:pPr algn="ctr"/>
            <a:r>
              <a:rPr lang="en-GB" sz="5400" dirty="0"/>
              <a:t>#everysleepcounts</a:t>
            </a:r>
          </a:p>
        </p:txBody>
      </p:sp>
      <p:sp>
        <p:nvSpPr>
          <p:cNvPr id="4" name="Footer Placeholder 3">
            <a:extLst>
              <a:ext uri="{FF2B5EF4-FFF2-40B4-BE49-F238E27FC236}">
                <a16:creationId xmlns:a16="http://schemas.microsoft.com/office/drawing/2014/main" id="{59895AF2-FDAE-4946-A504-BE30AA04E8AF}"/>
              </a:ext>
            </a:extLst>
          </p:cNvPr>
          <p:cNvSpPr>
            <a:spLocks noGrp="1"/>
          </p:cNvSpPr>
          <p:nvPr>
            <p:ph type="ftr" sz="quarter" idx="11"/>
          </p:nvPr>
        </p:nvSpPr>
        <p:spPr/>
        <p:txBody>
          <a:bodyPr/>
          <a:lstStyle/>
          <a:p>
            <a:pPr defTabSz="457200"/>
            <a:r>
              <a:rPr lang="en-GB" dirty="0">
                <a:latin typeface="Calibri" panose="020F0502020204030204"/>
              </a:rPr>
              <a:t>#everysleepcounts</a:t>
            </a:r>
          </a:p>
        </p:txBody>
      </p:sp>
      <p:pic>
        <p:nvPicPr>
          <p:cNvPr id="8" name="Picture 7">
            <a:extLst>
              <a:ext uri="{FF2B5EF4-FFF2-40B4-BE49-F238E27FC236}">
                <a16:creationId xmlns:a16="http://schemas.microsoft.com/office/drawing/2014/main" id="{41B3F244-79E1-4A98-9F70-151931EC7F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3513" y="1"/>
            <a:ext cx="1605047" cy="913697"/>
          </a:xfrm>
          <a:prstGeom prst="rect">
            <a:avLst/>
          </a:prstGeom>
        </p:spPr>
      </p:pic>
    </p:spTree>
    <p:extLst>
      <p:ext uri="{BB962C8B-B14F-4D97-AF65-F5344CB8AC3E}">
        <p14:creationId xmlns:p14="http://schemas.microsoft.com/office/powerpoint/2010/main" val="1280989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31504" y="332656"/>
            <a:ext cx="8229600" cy="1143000"/>
          </a:xfrm>
        </p:spPr>
        <p:txBody>
          <a:bodyPr/>
          <a:lstStyle/>
          <a:p>
            <a:pPr algn="ctr"/>
            <a:r>
              <a:rPr lang="en-US" altLang="en-US" sz="3600" b="1" dirty="0"/>
              <a:t>Overlay Offence</a:t>
            </a:r>
          </a:p>
        </p:txBody>
      </p:sp>
      <p:sp>
        <p:nvSpPr>
          <p:cNvPr id="2" name="Rectangle 1"/>
          <p:cNvSpPr/>
          <p:nvPr/>
        </p:nvSpPr>
        <p:spPr>
          <a:xfrm>
            <a:off x="1775520" y="1700809"/>
            <a:ext cx="8085584" cy="4524315"/>
          </a:xfrm>
          <a:prstGeom prst="rect">
            <a:avLst/>
          </a:prstGeom>
        </p:spPr>
        <p:txBody>
          <a:bodyPr wrap="square">
            <a:spAutoFit/>
          </a:bodyPr>
          <a:lstStyle/>
          <a:p>
            <a:pPr fontAlgn="base">
              <a:spcBef>
                <a:spcPct val="0"/>
              </a:spcBef>
              <a:spcAft>
                <a:spcPct val="0"/>
              </a:spcAft>
              <a:defRPr/>
            </a:pPr>
            <a:r>
              <a:rPr lang="en-GB" sz="2400" dirty="0">
                <a:solidFill>
                  <a:srgbClr val="000000"/>
                </a:solidFill>
                <a:latin typeface="Arial" panose="020B0604020202020204" pitchFamily="34" charset="0"/>
              </a:rPr>
              <a:t>Where the cause of death for an infant under 3 years is suffocation (not caused by disease/ foreign body etc.) </a:t>
            </a:r>
            <a:br>
              <a:rPr lang="en-GB" sz="2400" dirty="0">
                <a:solidFill>
                  <a:srgbClr val="000000"/>
                </a:solidFill>
                <a:latin typeface="Arial" panose="020B0604020202020204" pitchFamily="34" charset="0"/>
              </a:rPr>
            </a:br>
            <a:br>
              <a:rPr lang="en-GB" sz="2400" dirty="0">
                <a:solidFill>
                  <a:srgbClr val="000000"/>
                </a:solidFill>
                <a:latin typeface="Arial" panose="020B0604020202020204" pitchFamily="34" charset="0"/>
              </a:rPr>
            </a:br>
            <a:r>
              <a:rPr lang="en-GB" sz="2400" dirty="0">
                <a:solidFill>
                  <a:srgbClr val="000000"/>
                </a:solidFill>
                <a:latin typeface="Arial" panose="020B0604020202020204" pitchFamily="34" charset="0"/>
              </a:rPr>
              <a:t>The infant was in bed with a person who has attained the age of 16 years.</a:t>
            </a:r>
            <a:br>
              <a:rPr lang="en-GB" sz="2400" dirty="0">
                <a:solidFill>
                  <a:srgbClr val="000000"/>
                </a:solidFill>
                <a:latin typeface="Arial" panose="020B0604020202020204" pitchFamily="34" charset="0"/>
              </a:rPr>
            </a:br>
            <a:br>
              <a:rPr lang="en-GB" sz="2400" dirty="0">
                <a:solidFill>
                  <a:srgbClr val="000000"/>
                </a:solidFill>
                <a:latin typeface="Arial" panose="020B0604020202020204" pitchFamily="34" charset="0"/>
              </a:rPr>
            </a:br>
            <a:r>
              <a:rPr lang="en-GB" sz="2400" dirty="0">
                <a:solidFill>
                  <a:srgbClr val="000000"/>
                </a:solidFill>
                <a:latin typeface="Arial" panose="020B0604020202020204" pitchFamily="34" charset="0"/>
              </a:rPr>
              <a:t>&amp; that person was </a:t>
            </a:r>
            <a:r>
              <a:rPr lang="en-GB" sz="2400" dirty="0">
                <a:solidFill>
                  <a:srgbClr val="FF0000"/>
                </a:solidFill>
                <a:latin typeface="Arial" panose="020B0604020202020204" pitchFamily="34" charset="0"/>
              </a:rPr>
              <a:t>under the influence of drink or a prohibited drug</a:t>
            </a:r>
            <a:r>
              <a:rPr lang="en-GB" sz="2400" dirty="0">
                <a:solidFill>
                  <a:srgbClr val="000000"/>
                </a:solidFill>
                <a:latin typeface="Arial" panose="020B0604020202020204" pitchFamily="34" charset="0"/>
              </a:rPr>
              <a:t> either when they went to bed or at any later time before the suffocation.</a:t>
            </a:r>
            <a:br>
              <a:rPr lang="en-GB" sz="2400" dirty="0">
                <a:solidFill>
                  <a:srgbClr val="000000"/>
                </a:solidFill>
                <a:latin typeface="Arial" panose="020B0604020202020204" pitchFamily="34" charset="0"/>
              </a:rPr>
            </a:br>
            <a:br>
              <a:rPr lang="en-GB" sz="2400" dirty="0">
                <a:solidFill>
                  <a:srgbClr val="000000"/>
                </a:solidFill>
                <a:latin typeface="Arial" panose="020B0604020202020204" pitchFamily="34" charset="0"/>
              </a:rPr>
            </a:br>
            <a:r>
              <a:rPr lang="en-GB" sz="2400" dirty="0">
                <a:solidFill>
                  <a:srgbClr val="000000"/>
                </a:solidFill>
                <a:latin typeface="Arial" panose="020B0604020202020204" pitchFamily="34" charset="0"/>
              </a:rPr>
              <a:t>N.B. includes any kind of furniture or surface used for the purpose of sleeping</a:t>
            </a:r>
          </a:p>
        </p:txBody>
      </p:sp>
      <p:pic>
        <p:nvPicPr>
          <p:cNvPr id="3" name="Picture 2">
            <a:extLst>
              <a:ext uri="{FF2B5EF4-FFF2-40B4-BE49-F238E27FC236}">
                <a16:creationId xmlns:a16="http://schemas.microsoft.com/office/drawing/2014/main" id="{EF86B4C6-EF94-4C87-8143-4C903313A987}"/>
              </a:ext>
            </a:extLst>
          </p:cNvPr>
          <p:cNvPicPr>
            <a:picLocks noChangeAspect="1"/>
          </p:cNvPicPr>
          <p:nvPr/>
        </p:nvPicPr>
        <p:blipFill>
          <a:blip r:embed="rId3"/>
          <a:stretch>
            <a:fillRect/>
          </a:stretch>
        </p:blipFill>
        <p:spPr>
          <a:xfrm>
            <a:off x="1524001" y="1"/>
            <a:ext cx="1721627" cy="980728"/>
          </a:xfrm>
          <a:prstGeom prst="rect">
            <a:avLst/>
          </a:prstGeom>
        </p:spPr>
      </p:pic>
      <p:pic>
        <p:nvPicPr>
          <p:cNvPr id="4" name="Picture 3">
            <a:extLst>
              <a:ext uri="{FF2B5EF4-FFF2-40B4-BE49-F238E27FC236}">
                <a16:creationId xmlns:a16="http://schemas.microsoft.com/office/drawing/2014/main" id="{A202E78E-3FFD-450D-AA2E-A7E5E00C083C}"/>
              </a:ext>
            </a:extLst>
          </p:cNvPr>
          <p:cNvPicPr>
            <a:picLocks noChangeAspect="1"/>
          </p:cNvPicPr>
          <p:nvPr/>
        </p:nvPicPr>
        <p:blipFill>
          <a:blip r:embed="rId4"/>
          <a:stretch>
            <a:fillRect/>
          </a:stretch>
        </p:blipFill>
        <p:spPr>
          <a:xfrm>
            <a:off x="5047101" y="6439390"/>
            <a:ext cx="1542422" cy="37798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631504" y="123900"/>
            <a:ext cx="8229600" cy="1143000"/>
          </a:xfrm>
        </p:spPr>
        <p:txBody>
          <a:bodyPr/>
          <a:lstStyle/>
          <a:p>
            <a:r>
              <a:rPr lang="en-US" altLang="en-US" b="1" dirty="0"/>
              <a:t>Police Response</a:t>
            </a:r>
          </a:p>
        </p:txBody>
      </p:sp>
      <p:sp>
        <p:nvSpPr>
          <p:cNvPr id="54275" name="Rectangle 3"/>
          <p:cNvSpPr>
            <a:spLocks noGrp="1" noChangeArrowheads="1"/>
          </p:cNvSpPr>
          <p:nvPr>
            <p:ph type="body" idx="1"/>
          </p:nvPr>
        </p:nvSpPr>
        <p:spPr>
          <a:xfrm>
            <a:off x="1631504" y="1268760"/>
            <a:ext cx="8229600" cy="4752528"/>
          </a:xfrm>
        </p:spPr>
        <p:txBody>
          <a:bodyPr/>
          <a:lstStyle/>
          <a:p>
            <a:pPr marL="0" indent="0">
              <a:buNone/>
            </a:pPr>
            <a:r>
              <a:rPr lang="en-GB" sz="2400" dirty="0"/>
              <a:t>If there is suspicion then -</a:t>
            </a:r>
            <a:r>
              <a:rPr lang="en-GB" sz="2400" b="1" u="sng" dirty="0"/>
              <a:t>sensitive</a:t>
            </a:r>
            <a:r>
              <a:rPr lang="en-GB" sz="2400" dirty="0"/>
              <a:t> however we must secure evidence:</a:t>
            </a:r>
          </a:p>
          <a:p>
            <a:r>
              <a:rPr lang="en-GB" sz="2400" dirty="0"/>
              <a:t>Arrest &amp; seizure</a:t>
            </a:r>
          </a:p>
          <a:p>
            <a:r>
              <a:rPr lang="en-GB" sz="2400" dirty="0"/>
              <a:t>Request evidential toxicology samples</a:t>
            </a:r>
          </a:p>
          <a:p>
            <a:r>
              <a:rPr lang="en-GB" sz="2400" dirty="0"/>
              <a:t>Interview</a:t>
            </a:r>
          </a:p>
          <a:p>
            <a:r>
              <a:rPr lang="en-GB" sz="2400" dirty="0"/>
              <a:t>Present cases to CPS</a:t>
            </a:r>
          </a:p>
          <a:p>
            <a:endParaRPr lang="en-GB" sz="2400" dirty="0"/>
          </a:p>
          <a:p>
            <a:pPr marL="0" indent="0">
              <a:buNone/>
            </a:pPr>
            <a:r>
              <a:rPr lang="en-GB" sz="2400" dirty="0"/>
              <a:t>Even where there is no suspicion..</a:t>
            </a:r>
          </a:p>
          <a:p>
            <a:pPr>
              <a:lnSpc>
                <a:spcPct val="150000"/>
              </a:lnSpc>
            </a:pPr>
            <a:r>
              <a:rPr lang="en-US" altLang="en-US" sz="2400" dirty="0"/>
              <a:t>Request a voluntary sample at hospital</a:t>
            </a:r>
          </a:p>
          <a:p>
            <a:pPr>
              <a:lnSpc>
                <a:spcPct val="150000"/>
              </a:lnSpc>
            </a:pPr>
            <a:r>
              <a:rPr lang="en-US" altLang="en-US" sz="2400" dirty="0"/>
              <a:t>Part of the coroners process allowing the influence of alcohol or drugs to be excluded.</a:t>
            </a:r>
          </a:p>
          <a:p>
            <a:pPr marL="0" indent="0">
              <a:buNone/>
            </a:pPr>
            <a:br>
              <a:rPr lang="en-GB" dirty="0"/>
            </a:br>
            <a:endParaRPr lang="en-US" altLang="en-US" dirty="0"/>
          </a:p>
        </p:txBody>
      </p:sp>
      <p:pic>
        <p:nvPicPr>
          <p:cNvPr id="2" name="Picture 1">
            <a:extLst>
              <a:ext uri="{FF2B5EF4-FFF2-40B4-BE49-F238E27FC236}">
                <a16:creationId xmlns:a16="http://schemas.microsoft.com/office/drawing/2014/main" id="{BEC2C058-50BA-4EAE-A3B7-9A69B4AAFA5B}"/>
              </a:ext>
            </a:extLst>
          </p:cNvPr>
          <p:cNvPicPr>
            <a:picLocks noChangeAspect="1"/>
          </p:cNvPicPr>
          <p:nvPr/>
        </p:nvPicPr>
        <p:blipFill>
          <a:blip r:embed="rId3"/>
          <a:stretch>
            <a:fillRect/>
          </a:stretch>
        </p:blipFill>
        <p:spPr>
          <a:xfrm>
            <a:off x="7680176" y="1"/>
            <a:ext cx="2450804" cy="1396105"/>
          </a:xfrm>
          <a:prstGeom prst="rect">
            <a:avLst/>
          </a:prstGeom>
        </p:spPr>
      </p:pic>
      <p:pic>
        <p:nvPicPr>
          <p:cNvPr id="3" name="Picture 2">
            <a:extLst>
              <a:ext uri="{FF2B5EF4-FFF2-40B4-BE49-F238E27FC236}">
                <a16:creationId xmlns:a16="http://schemas.microsoft.com/office/drawing/2014/main" id="{BBFDA417-ECA9-47F2-9CF1-990FA9B87D1B}"/>
              </a:ext>
            </a:extLst>
          </p:cNvPr>
          <p:cNvPicPr>
            <a:picLocks noChangeAspect="1"/>
          </p:cNvPicPr>
          <p:nvPr/>
        </p:nvPicPr>
        <p:blipFill>
          <a:blip r:embed="rId4"/>
          <a:stretch>
            <a:fillRect/>
          </a:stretch>
        </p:blipFill>
        <p:spPr>
          <a:xfrm>
            <a:off x="4943872" y="6480016"/>
            <a:ext cx="1542422" cy="37798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774825" y="188914"/>
            <a:ext cx="8229600" cy="719807"/>
          </a:xfrm>
        </p:spPr>
        <p:txBody>
          <a:bodyPr/>
          <a:lstStyle/>
          <a:p>
            <a:r>
              <a:rPr lang="en-US" altLang="en-US" sz="3500" b="1" dirty="0"/>
              <a:t>Wider Neglect Considerations (</a:t>
            </a:r>
            <a:r>
              <a:rPr lang="en-US" altLang="en-US" sz="3500" b="1" dirty="0" err="1"/>
              <a:t>wilful</a:t>
            </a:r>
            <a:r>
              <a:rPr lang="en-US" altLang="en-US" sz="3500" b="1" dirty="0"/>
              <a:t>)</a:t>
            </a:r>
          </a:p>
        </p:txBody>
      </p:sp>
      <p:sp>
        <p:nvSpPr>
          <p:cNvPr id="57347" name="Rectangle 3"/>
          <p:cNvSpPr>
            <a:spLocks noGrp="1" noChangeArrowheads="1"/>
          </p:cNvSpPr>
          <p:nvPr>
            <p:ph type="body" idx="1"/>
          </p:nvPr>
        </p:nvSpPr>
        <p:spPr>
          <a:xfrm>
            <a:off x="1703512" y="1268760"/>
            <a:ext cx="8229600" cy="5256584"/>
          </a:xfrm>
        </p:spPr>
        <p:txBody>
          <a:bodyPr/>
          <a:lstStyle/>
          <a:p>
            <a:pPr>
              <a:lnSpc>
                <a:spcPct val="150000"/>
              </a:lnSpc>
            </a:pPr>
            <a:r>
              <a:rPr lang="en-US" altLang="en-US" sz="2400" dirty="0"/>
              <a:t>Those who allow others to sleep with their child when they know they are under the influence of drink/ drugs?</a:t>
            </a:r>
          </a:p>
          <a:p>
            <a:pPr marL="0" indent="0">
              <a:lnSpc>
                <a:spcPct val="150000"/>
              </a:lnSpc>
              <a:buNone/>
            </a:pPr>
            <a:endParaRPr lang="en-US" altLang="en-US" sz="2400" dirty="0"/>
          </a:p>
          <a:p>
            <a:pPr>
              <a:lnSpc>
                <a:spcPct val="150000"/>
              </a:lnSpc>
            </a:pPr>
            <a:r>
              <a:rPr lang="en-US" altLang="en-US" sz="2400" dirty="0"/>
              <a:t>Co-sleepers on prescription drugs which increase the risk- clearly warned about the dangers of co sleeping?</a:t>
            </a:r>
          </a:p>
          <a:p>
            <a:pPr>
              <a:lnSpc>
                <a:spcPct val="150000"/>
              </a:lnSpc>
            </a:pPr>
            <a:endParaRPr lang="en-US" altLang="en-US" sz="2400" dirty="0"/>
          </a:p>
          <a:p>
            <a:pPr>
              <a:lnSpc>
                <a:spcPct val="150000"/>
              </a:lnSpc>
            </a:pPr>
            <a:r>
              <a:rPr lang="en-US" altLang="en-US" sz="2400" dirty="0"/>
              <a:t>Those who are not providing a safe sleep environment despite repeated clear warning?- sofa/ </a:t>
            </a:r>
            <a:r>
              <a:rPr lang="en-US" altLang="en-US" sz="2400" dirty="0" err="1"/>
              <a:t>lilo</a:t>
            </a:r>
            <a:r>
              <a:rPr lang="en-US" altLang="en-US" sz="2400" dirty="0"/>
              <a:t>?</a:t>
            </a:r>
          </a:p>
        </p:txBody>
      </p:sp>
      <p:pic>
        <p:nvPicPr>
          <p:cNvPr id="2" name="Picture 1">
            <a:extLst>
              <a:ext uri="{FF2B5EF4-FFF2-40B4-BE49-F238E27FC236}">
                <a16:creationId xmlns:a16="http://schemas.microsoft.com/office/drawing/2014/main" id="{9195E7B6-762C-4394-8A27-C0011CF451F4}"/>
              </a:ext>
            </a:extLst>
          </p:cNvPr>
          <p:cNvPicPr>
            <a:picLocks noChangeAspect="1"/>
          </p:cNvPicPr>
          <p:nvPr/>
        </p:nvPicPr>
        <p:blipFill>
          <a:blip r:embed="rId3"/>
          <a:stretch>
            <a:fillRect/>
          </a:stretch>
        </p:blipFill>
        <p:spPr>
          <a:xfrm>
            <a:off x="1703512" y="5992543"/>
            <a:ext cx="1460848" cy="832175"/>
          </a:xfrm>
          <a:prstGeom prst="rect">
            <a:avLst/>
          </a:prstGeom>
        </p:spPr>
      </p:pic>
      <p:pic>
        <p:nvPicPr>
          <p:cNvPr id="3" name="Picture 2">
            <a:extLst>
              <a:ext uri="{FF2B5EF4-FFF2-40B4-BE49-F238E27FC236}">
                <a16:creationId xmlns:a16="http://schemas.microsoft.com/office/drawing/2014/main" id="{8CB4B4D2-BF76-4892-A940-2BEEB06F2622}"/>
              </a:ext>
            </a:extLst>
          </p:cNvPr>
          <p:cNvPicPr>
            <a:picLocks noChangeAspect="1"/>
          </p:cNvPicPr>
          <p:nvPr/>
        </p:nvPicPr>
        <p:blipFill>
          <a:blip r:embed="rId4"/>
          <a:stretch>
            <a:fillRect/>
          </a:stretch>
        </p:blipFill>
        <p:spPr>
          <a:xfrm>
            <a:off x="5118414" y="6427900"/>
            <a:ext cx="1542422" cy="37798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points</a:t>
            </a:r>
          </a:p>
        </p:txBody>
      </p:sp>
      <p:sp>
        <p:nvSpPr>
          <p:cNvPr id="3" name="Content Placeholder 2"/>
          <p:cNvSpPr>
            <a:spLocks noGrp="1"/>
          </p:cNvSpPr>
          <p:nvPr>
            <p:ph idx="1"/>
          </p:nvPr>
        </p:nvSpPr>
        <p:spPr>
          <a:xfrm>
            <a:off x="1631504" y="1412776"/>
            <a:ext cx="8229600" cy="4525962"/>
          </a:xfrm>
        </p:spPr>
        <p:txBody>
          <a:bodyPr/>
          <a:lstStyle/>
          <a:p>
            <a:r>
              <a:rPr lang="en-GB" dirty="0"/>
              <a:t>Prevention is the key- we all must play a role</a:t>
            </a:r>
          </a:p>
          <a:p>
            <a:r>
              <a:rPr lang="en-GB" dirty="0"/>
              <a:t>Clear messaging to parents about risk and the offence (and why it exists)</a:t>
            </a:r>
          </a:p>
          <a:p>
            <a:r>
              <a:rPr lang="en-GB" dirty="0"/>
              <a:t>Clear recording of direction parents/ carers to show wilfulness</a:t>
            </a:r>
          </a:p>
          <a:p>
            <a:r>
              <a:rPr lang="en-GB" dirty="0"/>
              <a:t>We do not want to criminalise parents/ carers but all children have a right to life and we have a duty therefore to investigate offences where apparent.</a:t>
            </a:r>
          </a:p>
          <a:p>
            <a:endParaRPr lang="en-GB" dirty="0"/>
          </a:p>
          <a:p>
            <a:endParaRPr lang="en-GB" dirty="0"/>
          </a:p>
        </p:txBody>
      </p:sp>
      <p:pic>
        <p:nvPicPr>
          <p:cNvPr id="4" name="Picture 3">
            <a:extLst>
              <a:ext uri="{FF2B5EF4-FFF2-40B4-BE49-F238E27FC236}">
                <a16:creationId xmlns:a16="http://schemas.microsoft.com/office/drawing/2014/main" id="{6A3A911A-51FE-4502-968E-2E37AA6378AA}"/>
              </a:ext>
            </a:extLst>
          </p:cNvPr>
          <p:cNvPicPr>
            <a:picLocks noChangeAspect="1"/>
          </p:cNvPicPr>
          <p:nvPr/>
        </p:nvPicPr>
        <p:blipFill>
          <a:blip r:embed="rId3"/>
          <a:stretch>
            <a:fillRect/>
          </a:stretch>
        </p:blipFill>
        <p:spPr>
          <a:xfrm>
            <a:off x="8472264" y="108051"/>
            <a:ext cx="1729458" cy="985189"/>
          </a:xfrm>
          <a:prstGeom prst="rect">
            <a:avLst/>
          </a:prstGeom>
        </p:spPr>
      </p:pic>
      <p:pic>
        <p:nvPicPr>
          <p:cNvPr id="5" name="Picture 4">
            <a:extLst>
              <a:ext uri="{FF2B5EF4-FFF2-40B4-BE49-F238E27FC236}">
                <a16:creationId xmlns:a16="http://schemas.microsoft.com/office/drawing/2014/main" id="{7DA3B444-8676-47CA-8A66-FCF1E8E54F9B}"/>
              </a:ext>
            </a:extLst>
          </p:cNvPr>
          <p:cNvPicPr>
            <a:picLocks noChangeAspect="1"/>
          </p:cNvPicPr>
          <p:nvPr/>
        </p:nvPicPr>
        <p:blipFill>
          <a:blip r:embed="rId4"/>
          <a:stretch>
            <a:fillRect/>
          </a:stretch>
        </p:blipFill>
        <p:spPr>
          <a:xfrm>
            <a:off x="4871864" y="6525345"/>
            <a:ext cx="1542422" cy="377985"/>
          </a:xfrm>
          <a:prstGeom prst="rect">
            <a:avLst/>
          </a:prstGeom>
        </p:spPr>
      </p:pic>
    </p:spTree>
    <p:extLst>
      <p:ext uri="{BB962C8B-B14F-4D97-AF65-F5344CB8AC3E}">
        <p14:creationId xmlns:p14="http://schemas.microsoft.com/office/powerpoint/2010/main" val="280843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59515-77A0-45AB-AE89-F11AC2739EC7}"/>
              </a:ext>
            </a:extLst>
          </p:cNvPr>
          <p:cNvSpPr>
            <a:spLocks noGrp="1"/>
          </p:cNvSpPr>
          <p:nvPr>
            <p:ph type="title"/>
          </p:nvPr>
        </p:nvSpPr>
        <p:spPr/>
        <p:txBody>
          <a:bodyPr/>
          <a:lstStyle/>
          <a:p>
            <a:r>
              <a:rPr lang="en-GB" dirty="0"/>
              <a:t>How can professionals help parents?</a:t>
            </a:r>
          </a:p>
        </p:txBody>
      </p:sp>
      <p:sp>
        <p:nvSpPr>
          <p:cNvPr id="4" name="Content Placeholder 3">
            <a:extLst>
              <a:ext uri="{FF2B5EF4-FFF2-40B4-BE49-F238E27FC236}">
                <a16:creationId xmlns:a16="http://schemas.microsoft.com/office/drawing/2014/main" id="{B1A1FBAA-954C-4E0F-8892-F39AD0D00A13}"/>
              </a:ext>
            </a:extLst>
          </p:cNvPr>
          <p:cNvSpPr>
            <a:spLocks noGrp="1"/>
          </p:cNvSpPr>
          <p:nvPr>
            <p:ph idx="1"/>
          </p:nvPr>
        </p:nvSpPr>
        <p:spPr/>
        <p:txBody>
          <a:bodyPr/>
          <a:lstStyle/>
          <a:p>
            <a:r>
              <a:rPr lang="en-GB" dirty="0"/>
              <a:t>Help parents understand the importance of a safe sleep environment for every sleep.</a:t>
            </a:r>
          </a:p>
          <a:p>
            <a:r>
              <a:rPr lang="en-GB" dirty="0"/>
              <a:t>Highlight potential increased risks.</a:t>
            </a:r>
          </a:p>
          <a:p>
            <a:r>
              <a:rPr lang="en-GB" dirty="0"/>
              <a:t>Discus alternative options where risk factors are identified.</a:t>
            </a:r>
          </a:p>
          <a:p>
            <a:r>
              <a:rPr lang="en-GB" dirty="0"/>
              <a:t>Enable parents to make informed decision regarding where their baby sleeps.</a:t>
            </a:r>
          </a:p>
          <a:p>
            <a:r>
              <a:rPr lang="en-GB" dirty="0"/>
              <a:t>Inform parents/carers about sharing the Every Sleep Counts leaflet with anyone who cares for your baby. </a:t>
            </a:r>
          </a:p>
          <a:p>
            <a:endParaRPr lang="en-GB" dirty="0"/>
          </a:p>
        </p:txBody>
      </p:sp>
      <p:sp>
        <p:nvSpPr>
          <p:cNvPr id="2" name="Footer Placeholder 1">
            <a:extLst>
              <a:ext uri="{FF2B5EF4-FFF2-40B4-BE49-F238E27FC236}">
                <a16:creationId xmlns:a16="http://schemas.microsoft.com/office/drawing/2014/main" id="{14D07C1A-A6E7-4EA3-B167-D938F58BC572}"/>
              </a:ext>
            </a:extLst>
          </p:cNvPr>
          <p:cNvSpPr>
            <a:spLocks noGrp="1"/>
          </p:cNvSpPr>
          <p:nvPr>
            <p:ph type="ftr" sz="quarter" idx="11"/>
          </p:nvPr>
        </p:nvSpPr>
        <p:spPr/>
        <p:txBody>
          <a:bodyPr/>
          <a:lstStyle/>
          <a:p>
            <a:r>
              <a:rPr lang="en-GB"/>
              <a:t>#everysleepcountshampshire</a:t>
            </a:r>
            <a:endParaRPr lang="en-GB" dirty="0"/>
          </a:p>
        </p:txBody>
      </p:sp>
      <p:pic>
        <p:nvPicPr>
          <p:cNvPr id="5" name="Picture 4">
            <a:extLst>
              <a:ext uri="{FF2B5EF4-FFF2-40B4-BE49-F238E27FC236}">
                <a16:creationId xmlns:a16="http://schemas.microsoft.com/office/drawing/2014/main" id="{956C99C6-6B40-46E1-9056-E0CC367FD217}"/>
              </a:ext>
            </a:extLst>
          </p:cNvPr>
          <p:cNvPicPr>
            <a:picLocks noChangeAspect="1"/>
          </p:cNvPicPr>
          <p:nvPr/>
        </p:nvPicPr>
        <p:blipFill>
          <a:blip r:embed="rId2"/>
          <a:stretch>
            <a:fillRect/>
          </a:stretch>
        </p:blipFill>
        <p:spPr>
          <a:xfrm>
            <a:off x="115434" y="109699"/>
            <a:ext cx="1164437" cy="664522"/>
          </a:xfrm>
          <a:prstGeom prst="rect">
            <a:avLst/>
          </a:prstGeom>
        </p:spPr>
      </p:pic>
      <p:pic>
        <p:nvPicPr>
          <p:cNvPr id="6" name="Picture 5">
            <a:extLst>
              <a:ext uri="{FF2B5EF4-FFF2-40B4-BE49-F238E27FC236}">
                <a16:creationId xmlns:a16="http://schemas.microsoft.com/office/drawing/2014/main" id="{4FDED0E3-F163-4B66-AA9A-3FDDC086207E}"/>
              </a:ext>
            </a:extLst>
          </p:cNvPr>
          <p:cNvPicPr>
            <a:picLocks noChangeAspect="1"/>
          </p:cNvPicPr>
          <p:nvPr/>
        </p:nvPicPr>
        <p:blipFill>
          <a:blip r:embed="rId3"/>
          <a:stretch>
            <a:fillRect/>
          </a:stretch>
        </p:blipFill>
        <p:spPr>
          <a:xfrm>
            <a:off x="10454579" y="178233"/>
            <a:ext cx="1402202" cy="676715"/>
          </a:xfrm>
          <a:prstGeom prst="rect">
            <a:avLst/>
          </a:prstGeom>
        </p:spPr>
      </p:pic>
    </p:spTree>
    <p:extLst>
      <p:ext uri="{BB962C8B-B14F-4D97-AF65-F5344CB8AC3E}">
        <p14:creationId xmlns:p14="http://schemas.microsoft.com/office/powerpoint/2010/main" val="1530872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59515-77A0-45AB-AE89-F11AC2739EC7}"/>
              </a:ext>
            </a:extLst>
          </p:cNvPr>
          <p:cNvSpPr>
            <a:spLocks noGrp="1"/>
          </p:cNvSpPr>
          <p:nvPr>
            <p:ph type="title"/>
          </p:nvPr>
        </p:nvSpPr>
        <p:spPr/>
        <p:txBody>
          <a:bodyPr/>
          <a:lstStyle/>
          <a:p>
            <a:r>
              <a:rPr lang="en-GB" dirty="0"/>
              <a:t>Introducing Every Sleep Counts to parents/ carers</a:t>
            </a:r>
          </a:p>
        </p:txBody>
      </p:sp>
      <p:sp>
        <p:nvSpPr>
          <p:cNvPr id="4" name="Content Placeholder 3">
            <a:extLst>
              <a:ext uri="{FF2B5EF4-FFF2-40B4-BE49-F238E27FC236}">
                <a16:creationId xmlns:a16="http://schemas.microsoft.com/office/drawing/2014/main" id="{B1A1FBAA-954C-4E0F-8892-F39AD0D00A13}"/>
              </a:ext>
            </a:extLst>
          </p:cNvPr>
          <p:cNvSpPr>
            <a:spLocks noGrp="1"/>
          </p:cNvSpPr>
          <p:nvPr>
            <p:ph idx="1"/>
          </p:nvPr>
        </p:nvSpPr>
        <p:spPr/>
        <p:txBody>
          <a:bodyPr/>
          <a:lstStyle/>
          <a:p>
            <a:r>
              <a:rPr lang="en-GB" dirty="0"/>
              <a:t>Parents and carers will be given the Every Sleep Counts leaflet as part of their booking pack at approximately 12 weeks gestation. This is to enable them to make informed decisions when purchasing equipment for their baby.</a:t>
            </a:r>
          </a:p>
          <a:p>
            <a:r>
              <a:rPr lang="en-GB" dirty="0"/>
              <a:t>Conversations will take place with parents/ carers throughout pregnancy by midwives and following birth by health visitors.</a:t>
            </a:r>
          </a:p>
          <a:p>
            <a:r>
              <a:rPr lang="en-GB" dirty="0"/>
              <a:t>Safe sleep is also included in the GPs six week check.</a:t>
            </a:r>
          </a:p>
          <a:p>
            <a:r>
              <a:rPr lang="en-GB" dirty="0"/>
              <a:t>Multi agency partners will give messages based on prevention or intervention depending on the circumstances of their contact. This may include parenting groups, induction packs or home visits.</a:t>
            </a:r>
          </a:p>
          <a:p>
            <a:endParaRPr lang="en-GB" dirty="0"/>
          </a:p>
        </p:txBody>
      </p:sp>
      <p:sp>
        <p:nvSpPr>
          <p:cNvPr id="2" name="Footer Placeholder 1">
            <a:extLst>
              <a:ext uri="{FF2B5EF4-FFF2-40B4-BE49-F238E27FC236}">
                <a16:creationId xmlns:a16="http://schemas.microsoft.com/office/drawing/2014/main" id="{14D07C1A-A6E7-4EA3-B167-D938F58BC572}"/>
              </a:ext>
            </a:extLst>
          </p:cNvPr>
          <p:cNvSpPr>
            <a:spLocks noGrp="1"/>
          </p:cNvSpPr>
          <p:nvPr>
            <p:ph type="ftr" sz="quarter" idx="11"/>
          </p:nvPr>
        </p:nvSpPr>
        <p:spPr/>
        <p:txBody>
          <a:bodyPr/>
          <a:lstStyle/>
          <a:p>
            <a:r>
              <a:rPr lang="en-GB"/>
              <a:t>#everysleepcountshampshire</a:t>
            </a:r>
            <a:endParaRPr lang="en-GB" dirty="0"/>
          </a:p>
        </p:txBody>
      </p:sp>
      <p:pic>
        <p:nvPicPr>
          <p:cNvPr id="5" name="Picture 4">
            <a:extLst>
              <a:ext uri="{FF2B5EF4-FFF2-40B4-BE49-F238E27FC236}">
                <a16:creationId xmlns:a16="http://schemas.microsoft.com/office/drawing/2014/main" id="{753AB939-AEC7-4CA7-9862-BCD062FD1B56}"/>
              </a:ext>
            </a:extLst>
          </p:cNvPr>
          <p:cNvPicPr>
            <a:picLocks noChangeAspect="1"/>
          </p:cNvPicPr>
          <p:nvPr/>
        </p:nvPicPr>
        <p:blipFill>
          <a:blip r:embed="rId2"/>
          <a:stretch>
            <a:fillRect/>
          </a:stretch>
        </p:blipFill>
        <p:spPr>
          <a:xfrm>
            <a:off x="10569725" y="178233"/>
            <a:ext cx="1402202" cy="676715"/>
          </a:xfrm>
          <a:prstGeom prst="rect">
            <a:avLst/>
          </a:prstGeom>
        </p:spPr>
      </p:pic>
      <p:pic>
        <p:nvPicPr>
          <p:cNvPr id="6" name="Picture 5">
            <a:extLst>
              <a:ext uri="{FF2B5EF4-FFF2-40B4-BE49-F238E27FC236}">
                <a16:creationId xmlns:a16="http://schemas.microsoft.com/office/drawing/2014/main" id="{2DB08442-7F76-43D5-AC31-A0E8BAE31CDC}"/>
              </a:ext>
            </a:extLst>
          </p:cNvPr>
          <p:cNvPicPr>
            <a:picLocks noChangeAspect="1"/>
          </p:cNvPicPr>
          <p:nvPr/>
        </p:nvPicPr>
        <p:blipFill>
          <a:blip r:embed="rId3"/>
          <a:stretch>
            <a:fillRect/>
          </a:stretch>
        </p:blipFill>
        <p:spPr>
          <a:xfrm>
            <a:off x="0" y="55512"/>
            <a:ext cx="1164437" cy="664522"/>
          </a:xfrm>
          <a:prstGeom prst="rect">
            <a:avLst/>
          </a:prstGeom>
        </p:spPr>
      </p:pic>
    </p:spTree>
    <p:extLst>
      <p:ext uri="{BB962C8B-B14F-4D97-AF65-F5344CB8AC3E}">
        <p14:creationId xmlns:p14="http://schemas.microsoft.com/office/powerpoint/2010/main" val="1695239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0C8CC-1468-420D-AA0D-3B739C156AE6}"/>
              </a:ext>
            </a:extLst>
          </p:cNvPr>
          <p:cNvSpPr>
            <a:spLocks noGrp="1"/>
          </p:cNvSpPr>
          <p:nvPr>
            <p:ph type="title"/>
          </p:nvPr>
        </p:nvSpPr>
        <p:spPr>
          <a:xfrm>
            <a:off x="2346960" y="286605"/>
            <a:ext cx="7543800" cy="1450757"/>
          </a:xfrm>
        </p:spPr>
        <p:txBody>
          <a:bodyPr/>
          <a:lstStyle/>
          <a:p>
            <a:r>
              <a:rPr lang="en-GB" dirty="0"/>
              <a:t>Materials </a:t>
            </a:r>
          </a:p>
        </p:txBody>
      </p:sp>
      <p:pic>
        <p:nvPicPr>
          <p:cNvPr id="7" name="Content Placeholder 6">
            <a:extLst>
              <a:ext uri="{FF2B5EF4-FFF2-40B4-BE49-F238E27FC236}">
                <a16:creationId xmlns:a16="http://schemas.microsoft.com/office/drawing/2014/main" id="{BB3FAF63-F59E-47FE-ABFE-4D8BE60A27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0093" y="1846264"/>
            <a:ext cx="6336264" cy="4022725"/>
          </a:xfrm>
        </p:spPr>
      </p:pic>
      <p:pic>
        <p:nvPicPr>
          <p:cNvPr id="4" name="Picture 3">
            <a:extLst>
              <a:ext uri="{FF2B5EF4-FFF2-40B4-BE49-F238E27FC236}">
                <a16:creationId xmlns:a16="http://schemas.microsoft.com/office/drawing/2014/main" id="{BDE6243A-A8AE-4723-9DF8-1844EF34CC2E}"/>
              </a:ext>
            </a:extLst>
          </p:cNvPr>
          <p:cNvPicPr>
            <a:picLocks noChangeAspect="1"/>
          </p:cNvPicPr>
          <p:nvPr/>
        </p:nvPicPr>
        <p:blipFill>
          <a:blip r:embed="rId4"/>
          <a:stretch>
            <a:fillRect/>
          </a:stretch>
        </p:blipFill>
        <p:spPr>
          <a:xfrm>
            <a:off x="9143939" y="116633"/>
            <a:ext cx="1402202" cy="676715"/>
          </a:xfrm>
          <a:prstGeom prst="rect">
            <a:avLst/>
          </a:prstGeom>
        </p:spPr>
      </p:pic>
      <p:sp>
        <p:nvSpPr>
          <p:cNvPr id="5" name="Footer Placeholder 4">
            <a:extLst>
              <a:ext uri="{FF2B5EF4-FFF2-40B4-BE49-F238E27FC236}">
                <a16:creationId xmlns:a16="http://schemas.microsoft.com/office/drawing/2014/main" id="{B911BD83-8741-4B97-99C7-B20B710A42B0}"/>
              </a:ext>
            </a:extLst>
          </p:cNvPr>
          <p:cNvSpPr>
            <a:spLocks noGrp="1"/>
          </p:cNvSpPr>
          <p:nvPr>
            <p:ph type="ftr" sz="quarter" idx="11"/>
          </p:nvPr>
        </p:nvSpPr>
        <p:spPr>
          <a:xfrm>
            <a:off x="4288640" y="6459787"/>
            <a:ext cx="3617103" cy="365125"/>
          </a:xfrm>
        </p:spPr>
        <p:txBody>
          <a:bodyPr/>
          <a:lstStyle/>
          <a:p>
            <a:pPr defTabSz="457200"/>
            <a:r>
              <a:rPr lang="en-GB">
                <a:latin typeface="Calibri" panose="020F0502020204030204"/>
              </a:rPr>
              <a:t>#everysleepcounts</a:t>
            </a:r>
            <a:endParaRPr lang="en-GB" dirty="0">
              <a:latin typeface="Calibri" panose="020F0502020204030204"/>
            </a:endParaRPr>
          </a:p>
        </p:txBody>
      </p:sp>
      <p:sp>
        <p:nvSpPr>
          <p:cNvPr id="8" name="TextBox 7">
            <a:extLst>
              <a:ext uri="{FF2B5EF4-FFF2-40B4-BE49-F238E27FC236}">
                <a16:creationId xmlns:a16="http://schemas.microsoft.com/office/drawing/2014/main" id="{EEF00C71-7DC2-4B15-BA2E-C236C796E4F6}"/>
              </a:ext>
            </a:extLst>
          </p:cNvPr>
          <p:cNvSpPr txBox="1"/>
          <p:nvPr/>
        </p:nvSpPr>
        <p:spPr>
          <a:xfrm>
            <a:off x="3143673" y="5868988"/>
            <a:ext cx="6098235" cy="369332"/>
          </a:xfrm>
          <a:prstGeom prst="rect">
            <a:avLst/>
          </a:prstGeom>
          <a:noFill/>
        </p:spPr>
        <p:txBody>
          <a:bodyPr wrap="square" rtlCol="0">
            <a:spAutoFit/>
          </a:bodyPr>
          <a:lstStyle/>
          <a:p>
            <a:pPr algn="ctr" defTabSz="457200"/>
            <a:r>
              <a:rPr lang="en-GB" dirty="0">
                <a:solidFill>
                  <a:srgbClr val="000000"/>
                </a:solidFill>
                <a:latin typeface="Calibri" panose="020F0502020204030204"/>
                <a:hlinkClick r:id="rId5"/>
              </a:rPr>
              <a:t>Every Sleep Counts toolkit</a:t>
            </a:r>
            <a:endParaRPr lang="en-GB" dirty="0">
              <a:solidFill>
                <a:srgbClr val="000000"/>
              </a:solidFill>
              <a:latin typeface="Calibri" panose="020F0502020204030204"/>
            </a:endParaRPr>
          </a:p>
        </p:txBody>
      </p:sp>
      <p:pic>
        <p:nvPicPr>
          <p:cNvPr id="3" name="Picture 2">
            <a:extLst>
              <a:ext uri="{FF2B5EF4-FFF2-40B4-BE49-F238E27FC236}">
                <a16:creationId xmlns:a16="http://schemas.microsoft.com/office/drawing/2014/main" id="{EF4427BF-8FA6-45AA-BE91-A0AB8DEF7F82}"/>
              </a:ext>
            </a:extLst>
          </p:cNvPr>
          <p:cNvPicPr>
            <a:picLocks noChangeAspect="1"/>
          </p:cNvPicPr>
          <p:nvPr/>
        </p:nvPicPr>
        <p:blipFill>
          <a:blip r:embed="rId6"/>
          <a:stretch>
            <a:fillRect/>
          </a:stretch>
        </p:blipFill>
        <p:spPr>
          <a:xfrm>
            <a:off x="1524001" y="25898"/>
            <a:ext cx="1731031" cy="986085"/>
          </a:xfrm>
          <a:prstGeom prst="rect">
            <a:avLst/>
          </a:prstGeom>
        </p:spPr>
      </p:pic>
    </p:spTree>
    <p:extLst>
      <p:ext uri="{BB962C8B-B14F-4D97-AF65-F5344CB8AC3E}">
        <p14:creationId xmlns:p14="http://schemas.microsoft.com/office/powerpoint/2010/main" val="352196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27A0-E163-4493-8083-8AFADF8DED99}"/>
              </a:ext>
            </a:extLst>
          </p:cNvPr>
          <p:cNvSpPr>
            <a:spLocks noGrp="1"/>
          </p:cNvSpPr>
          <p:nvPr>
            <p:ph type="title"/>
          </p:nvPr>
        </p:nvSpPr>
        <p:spPr/>
        <p:txBody>
          <a:bodyPr/>
          <a:lstStyle/>
          <a:p>
            <a:r>
              <a:rPr lang="en-GB" dirty="0"/>
              <a:t>Materials</a:t>
            </a:r>
          </a:p>
        </p:txBody>
      </p:sp>
      <p:pic>
        <p:nvPicPr>
          <p:cNvPr id="7" name="Content Placeholder 6">
            <a:extLst>
              <a:ext uri="{FF2B5EF4-FFF2-40B4-BE49-F238E27FC236}">
                <a16:creationId xmlns:a16="http://schemas.microsoft.com/office/drawing/2014/main" id="{A6DBEAE7-C753-4D17-B07C-BD6E25EBD0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3817" y="1846264"/>
            <a:ext cx="5708817" cy="4022725"/>
          </a:xfrm>
        </p:spPr>
      </p:pic>
      <p:pic>
        <p:nvPicPr>
          <p:cNvPr id="4" name="Picture 3">
            <a:extLst>
              <a:ext uri="{FF2B5EF4-FFF2-40B4-BE49-F238E27FC236}">
                <a16:creationId xmlns:a16="http://schemas.microsoft.com/office/drawing/2014/main" id="{DF812F98-DC88-4E49-8DBB-533EECFD092E}"/>
              </a:ext>
            </a:extLst>
          </p:cNvPr>
          <p:cNvPicPr>
            <a:picLocks noChangeAspect="1"/>
          </p:cNvPicPr>
          <p:nvPr/>
        </p:nvPicPr>
        <p:blipFill>
          <a:blip r:embed="rId4"/>
          <a:stretch>
            <a:fillRect/>
          </a:stretch>
        </p:blipFill>
        <p:spPr>
          <a:xfrm>
            <a:off x="8904312" y="178232"/>
            <a:ext cx="1402202" cy="676715"/>
          </a:xfrm>
          <a:prstGeom prst="rect">
            <a:avLst/>
          </a:prstGeom>
        </p:spPr>
      </p:pic>
      <p:sp>
        <p:nvSpPr>
          <p:cNvPr id="5" name="Footer Placeholder 4">
            <a:extLst>
              <a:ext uri="{FF2B5EF4-FFF2-40B4-BE49-F238E27FC236}">
                <a16:creationId xmlns:a16="http://schemas.microsoft.com/office/drawing/2014/main" id="{F2471E08-936C-4A7E-AD4C-6C31F2B2DF25}"/>
              </a:ext>
            </a:extLst>
          </p:cNvPr>
          <p:cNvSpPr>
            <a:spLocks noGrp="1"/>
          </p:cNvSpPr>
          <p:nvPr>
            <p:ph type="ftr" sz="quarter" idx="11"/>
          </p:nvPr>
        </p:nvSpPr>
        <p:spPr/>
        <p:txBody>
          <a:bodyPr/>
          <a:lstStyle/>
          <a:p>
            <a:pPr defTabSz="457200"/>
            <a:r>
              <a:rPr lang="en-GB" dirty="0">
                <a:latin typeface="Calibri" panose="020F0502020204030204"/>
              </a:rPr>
              <a:t>#everysleepcounts</a:t>
            </a:r>
          </a:p>
        </p:txBody>
      </p:sp>
      <p:pic>
        <p:nvPicPr>
          <p:cNvPr id="3" name="Picture 2">
            <a:extLst>
              <a:ext uri="{FF2B5EF4-FFF2-40B4-BE49-F238E27FC236}">
                <a16:creationId xmlns:a16="http://schemas.microsoft.com/office/drawing/2014/main" id="{1FC6B4BC-7A40-44FF-A2C3-BE4DCFD28186}"/>
              </a:ext>
            </a:extLst>
          </p:cNvPr>
          <p:cNvPicPr>
            <a:picLocks noChangeAspect="1"/>
          </p:cNvPicPr>
          <p:nvPr/>
        </p:nvPicPr>
        <p:blipFill>
          <a:blip r:embed="rId5"/>
          <a:stretch>
            <a:fillRect/>
          </a:stretch>
        </p:blipFill>
        <p:spPr>
          <a:xfrm>
            <a:off x="1534358" y="26794"/>
            <a:ext cx="1729458" cy="985189"/>
          </a:xfrm>
          <a:prstGeom prst="rect">
            <a:avLst/>
          </a:prstGeom>
        </p:spPr>
      </p:pic>
    </p:spTree>
    <p:extLst>
      <p:ext uri="{BB962C8B-B14F-4D97-AF65-F5344CB8AC3E}">
        <p14:creationId xmlns:p14="http://schemas.microsoft.com/office/powerpoint/2010/main" val="2191214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27A0-E163-4493-8083-8AFADF8DED99}"/>
              </a:ext>
            </a:extLst>
          </p:cNvPr>
          <p:cNvSpPr>
            <a:spLocks noGrp="1"/>
          </p:cNvSpPr>
          <p:nvPr>
            <p:ph type="title"/>
          </p:nvPr>
        </p:nvSpPr>
        <p:spPr/>
        <p:txBody>
          <a:bodyPr/>
          <a:lstStyle/>
          <a:p>
            <a:r>
              <a:rPr lang="en-GB" dirty="0"/>
              <a:t>Materials</a:t>
            </a:r>
          </a:p>
        </p:txBody>
      </p:sp>
      <p:pic>
        <p:nvPicPr>
          <p:cNvPr id="7" name="Content Placeholder 6">
            <a:extLst>
              <a:ext uri="{FF2B5EF4-FFF2-40B4-BE49-F238E27FC236}">
                <a16:creationId xmlns:a16="http://schemas.microsoft.com/office/drawing/2014/main" id="{997462DF-6199-4C9C-8DB8-26B81AA5BA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57182" y="1846264"/>
            <a:ext cx="2922086" cy="4022725"/>
          </a:xfrm>
        </p:spPr>
      </p:pic>
      <p:pic>
        <p:nvPicPr>
          <p:cNvPr id="4" name="Picture 3">
            <a:extLst>
              <a:ext uri="{FF2B5EF4-FFF2-40B4-BE49-F238E27FC236}">
                <a16:creationId xmlns:a16="http://schemas.microsoft.com/office/drawing/2014/main" id="{DF812F98-DC88-4E49-8DBB-533EECFD092E}"/>
              </a:ext>
            </a:extLst>
          </p:cNvPr>
          <p:cNvPicPr>
            <a:picLocks noChangeAspect="1"/>
          </p:cNvPicPr>
          <p:nvPr/>
        </p:nvPicPr>
        <p:blipFill>
          <a:blip r:embed="rId4"/>
          <a:stretch>
            <a:fillRect/>
          </a:stretch>
        </p:blipFill>
        <p:spPr>
          <a:xfrm>
            <a:off x="8904312" y="178232"/>
            <a:ext cx="1402202" cy="676715"/>
          </a:xfrm>
          <a:prstGeom prst="rect">
            <a:avLst/>
          </a:prstGeom>
        </p:spPr>
      </p:pic>
      <p:sp>
        <p:nvSpPr>
          <p:cNvPr id="5" name="Footer Placeholder 4">
            <a:extLst>
              <a:ext uri="{FF2B5EF4-FFF2-40B4-BE49-F238E27FC236}">
                <a16:creationId xmlns:a16="http://schemas.microsoft.com/office/drawing/2014/main" id="{F2471E08-936C-4A7E-AD4C-6C31F2B2DF25}"/>
              </a:ext>
            </a:extLst>
          </p:cNvPr>
          <p:cNvSpPr>
            <a:spLocks noGrp="1"/>
          </p:cNvSpPr>
          <p:nvPr>
            <p:ph type="ftr" sz="quarter" idx="11"/>
          </p:nvPr>
        </p:nvSpPr>
        <p:spPr/>
        <p:txBody>
          <a:bodyPr/>
          <a:lstStyle/>
          <a:p>
            <a:pPr defTabSz="457200"/>
            <a:r>
              <a:rPr lang="en-GB" dirty="0">
                <a:latin typeface="Calibri" panose="020F0502020204030204"/>
              </a:rPr>
              <a:t>#everysleepcounts</a:t>
            </a:r>
          </a:p>
        </p:txBody>
      </p:sp>
      <p:pic>
        <p:nvPicPr>
          <p:cNvPr id="3" name="Picture 2">
            <a:extLst>
              <a:ext uri="{FF2B5EF4-FFF2-40B4-BE49-F238E27FC236}">
                <a16:creationId xmlns:a16="http://schemas.microsoft.com/office/drawing/2014/main" id="{37C66F98-8AF4-4D76-81DF-B7F4F535D138}"/>
              </a:ext>
            </a:extLst>
          </p:cNvPr>
          <p:cNvPicPr>
            <a:picLocks noChangeAspect="1"/>
          </p:cNvPicPr>
          <p:nvPr/>
        </p:nvPicPr>
        <p:blipFill>
          <a:blip r:embed="rId5"/>
          <a:stretch>
            <a:fillRect/>
          </a:stretch>
        </p:blipFill>
        <p:spPr>
          <a:xfrm>
            <a:off x="1524001" y="23546"/>
            <a:ext cx="1731031" cy="986085"/>
          </a:xfrm>
          <a:prstGeom prst="rect">
            <a:avLst/>
          </a:prstGeom>
        </p:spPr>
      </p:pic>
    </p:spTree>
    <p:extLst>
      <p:ext uri="{BB962C8B-B14F-4D97-AF65-F5344CB8AC3E}">
        <p14:creationId xmlns:p14="http://schemas.microsoft.com/office/powerpoint/2010/main" val="1721704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27A0-E163-4493-8083-8AFADF8DED99}"/>
              </a:ext>
            </a:extLst>
          </p:cNvPr>
          <p:cNvSpPr>
            <a:spLocks noGrp="1"/>
          </p:cNvSpPr>
          <p:nvPr>
            <p:ph type="title"/>
          </p:nvPr>
        </p:nvSpPr>
        <p:spPr/>
        <p:txBody>
          <a:bodyPr/>
          <a:lstStyle/>
          <a:p>
            <a:r>
              <a:rPr lang="en-GB" dirty="0"/>
              <a:t>Materials</a:t>
            </a:r>
          </a:p>
        </p:txBody>
      </p:sp>
      <p:pic>
        <p:nvPicPr>
          <p:cNvPr id="4" name="Picture 3">
            <a:extLst>
              <a:ext uri="{FF2B5EF4-FFF2-40B4-BE49-F238E27FC236}">
                <a16:creationId xmlns:a16="http://schemas.microsoft.com/office/drawing/2014/main" id="{DF812F98-DC88-4E49-8DBB-533EECFD092E}"/>
              </a:ext>
            </a:extLst>
          </p:cNvPr>
          <p:cNvPicPr>
            <a:picLocks noChangeAspect="1"/>
          </p:cNvPicPr>
          <p:nvPr/>
        </p:nvPicPr>
        <p:blipFill>
          <a:blip r:embed="rId3"/>
          <a:stretch>
            <a:fillRect/>
          </a:stretch>
        </p:blipFill>
        <p:spPr>
          <a:xfrm>
            <a:off x="8904312" y="178232"/>
            <a:ext cx="1402202" cy="676715"/>
          </a:xfrm>
          <a:prstGeom prst="rect">
            <a:avLst/>
          </a:prstGeom>
        </p:spPr>
      </p:pic>
      <p:sp>
        <p:nvSpPr>
          <p:cNvPr id="5" name="Footer Placeholder 4">
            <a:extLst>
              <a:ext uri="{FF2B5EF4-FFF2-40B4-BE49-F238E27FC236}">
                <a16:creationId xmlns:a16="http://schemas.microsoft.com/office/drawing/2014/main" id="{F2471E08-936C-4A7E-AD4C-6C31F2B2DF25}"/>
              </a:ext>
            </a:extLst>
          </p:cNvPr>
          <p:cNvSpPr>
            <a:spLocks noGrp="1"/>
          </p:cNvSpPr>
          <p:nvPr>
            <p:ph type="ftr" sz="quarter" idx="11"/>
          </p:nvPr>
        </p:nvSpPr>
        <p:spPr/>
        <p:txBody>
          <a:bodyPr/>
          <a:lstStyle/>
          <a:p>
            <a:pPr defTabSz="457200"/>
            <a:r>
              <a:rPr lang="en-GB" dirty="0">
                <a:latin typeface="Calibri" panose="020F0502020204030204"/>
              </a:rPr>
              <a:t>#everysleepcounts</a:t>
            </a:r>
          </a:p>
        </p:txBody>
      </p:sp>
      <p:pic>
        <p:nvPicPr>
          <p:cNvPr id="3" name="Picture 2">
            <a:extLst>
              <a:ext uri="{FF2B5EF4-FFF2-40B4-BE49-F238E27FC236}">
                <a16:creationId xmlns:a16="http://schemas.microsoft.com/office/drawing/2014/main" id="{37C66F98-8AF4-4D76-81DF-B7F4F535D138}"/>
              </a:ext>
            </a:extLst>
          </p:cNvPr>
          <p:cNvPicPr>
            <a:picLocks noChangeAspect="1"/>
          </p:cNvPicPr>
          <p:nvPr/>
        </p:nvPicPr>
        <p:blipFill>
          <a:blip r:embed="rId4"/>
          <a:stretch>
            <a:fillRect/>
          </a:stretch>
        </p:blipFill>
        <p:spPr>
          <a:xfrm>
            <a:off x="1524001" y="23546"/>
            <a:ext cx="1731031" cy="986085"/>
          </a:xfrm>
          <a:prstGeom prst="rect">
            <a:avLst/>
          </a:prstGeom>
        </p:spPr>
      </p:pic>
      <p:pic>
        <p:nvPicPr>
          <p:cNvPr id="10" name="Content Placeholder 9">
            <a:extLst>
              <a:ext uri="{FF2B5EF4-FFF2-40B4-BE49-F238E27FC236}">
                <a16:creationId xmlns:a16="http://schemas.microsoft.com/office/drawing/2014/main" id="{DE248308-C661-4ACE-9E99-6ED9BDFD379F}"/>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207568" y="2090119"/>
            <a:ext cx="7488832" cy="2132819"/>
          </a:xfrm>
        </p:spPr>
      </p:pic>
    </p:spTree>
    <p:extLst>
      <p:ext uri="{BB962C8B-B14F-4D97-AF65-F5344CB8AC3E}">
        <p14:creationId xmlns:p14="http://schemas.microsoft.com/office/powerpoint/2010/main" val="398098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5DA9-9821-4A38-9BED-79E0182F9484}"/>
              </a:ext>
            </a:extLst>
          </p:cNvPr>
          <p:cNvSpPr>
            <a:spLocks noGrp="1"/>
          </p:cNvSpPr>
          <p:nvPr>
            <p:ph type="title"/>
          </p:nvPr>
        </p:nvSpPr>
        <p:spPr/>
        <p:txBody>
          <a:bodyPr anchor="ctr">
            <a:normAutofit/>
          </a:bodyPr>
          <a:lstStyle/>
          <a:p>
            <a:r>
              <a:rPr lang="en-GB" sz="3100" dirty="0">
                <a:solidFill>
                  <a:srgbClr val="FFFFFF"/>
                </a:solidFill>
              </a:rPr>
              <a:t>Why are we doing this programme</a:t>
            </a:r>
          </a:p>
        </p:txBody>
      </p:sp>
      <p:graphicFrame>
        <p:nvGraphicFramePr>
          <p:cNvPr id="7" name="Content Placeholder 2">
            <a:extLst>
              <a:ext uri="{FF2B5EF4-FFF2-40B4-BE49-F238E27FC236}">
                <a16:creationId xmlns:a16="http://schemas.microsoft.com/office/drawing/2014/main" id="{7091F2E3-97B8-4CBA-B5E1-0A1B72B3B768}"/>
              </a:ext>
            </a:extLst>
          </p:cNvPr>
          <p:cNvGraphicFramePr>
            <a:graphicFrameLocks noGrp="1"/>
          </p:cNvGraphicFramePr>
          <p:nvPr>
            <p:ph idx="1"/>
          </p:nvPr>
        </p:nvGraphicFramePr>
        <p:xfrm>
          <a:off x="4613275" y="731838"/>
          <a:ext cx="6680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F3F269A0-BA09-48FB-A7EA-439CF4548198}"/>
              </a:ext>
            </a:extLst>
          </p:cNvPr>
          <p:cNvSpPr>
            <a:spLocks noGrp="1"/>
          </p:cNvSpPr>
          <p:nvPr>
            <p:ph type="ftr" sz="quarter" idx="11"/>
          </p:nvPr>
        </p:nvSpPr>
        <p:spPr>
          <a:xfrm>
            <a:off x="6778414" y="6425920"/>
            <a:ext cx="4648200" cy="365125"/>
          </a:xfrm>
        </p:spPr>
        <p:txBody>
          <a:bodyPr/>
          <a:lstStyle/>
          <a:p>
            <a:pPr defTabSz="457200"/>
            <a:r>
              <a:rPr lang="en-GB" dirty="0">
                <a:latin typeface="Calibri" panose="020F0502020204030204"/>
              </a:rPr>
              <a:t>#</a:t>
            </a:r>
            <a:r>
              <a:rPr lang="en-GB" dirty="0" err="1">
                <a:latin typeface="Calibri" panose="020F0502020204030204"/>
              </a:rPr>
              <a:t>everysleepcountshampshire</a:t>
            </a:r>
            <a:endParaRPr lang="en-GB" dirty="0">
              <a:latin typeface="Calibri" panose="020F0502020204030204"/>
            </a:endParaRPr>
          </a:p>
        </p:txBody>
      </p:sp>
      <p:pic>
        <p:nvPicPr>
          <p:cNvPr id="5" name="Picture 4">
            <a:extLst>
              <a:ext uri="{FF2B5EF4-FFF2-40B4-BE49-F238E27FC236}">
                <a16:creationId xmlns:a16="http://schemas.microsoft.com/office/drawing/2014/main" id="{1255E15B-334F-4BB3-AC56-2A76BF4457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4353" y="0"/>
            <a:ext cx="1403648" cy="677382"/>
          </a:xfrm>
          <a:prstGeom prst="rect">
            <a:avLst/>
          </a:prstGeom>
        </p:spPr>
      </p:pic>
      <p:sp>
        <p:nvSpPr>
          <p:cNvPr id="6" name="TextBox 5">
            <a:extLst>
              <a:ext uri="{FF2B5EF4-FFF2-40B4-BE49-F238E27FC236}">
                <a16:creationId xmlns:a16="http://schemas.microsoft.com/office/drawing/2014/main" id="{A3DEF150-981C-47CC-82A4-96F61BC70259}"/>
              </a:ext>
            </a:extLst>
          </p:cNvPr>
          <p:cNvSpPr txBox="1"/>
          <p:nvPr/>
        </p:nvSpPr>
        <p:spPr>
          <a:xfrm>
            <a:off x="915307" y="6368792"/>
            <a:ext cx="2473165" cy="307777"/>
          </a:xfrm>
          <a:prstGeom prst="rect">
            <a:avLst/>
          </a:prstGeom>
          <a:noFill/>
        </p:spPr>
        <p:txBody>
          <a:bodyPr wrap="square" rtlCol="0">
            <a:spAutoFit/>
          </a:bodyPr>
          <a:lstStyle/>
          <a:p>
            <a:pPr algn="ctr" defTabSz="457200"/>
            <a:r>
              <a:rPr lang="en-GB" sz="1400" dirty="0">
                <a:solidFill>
                  <a:srgbClr val="000000"/>
                </a:solidFill>
                <a:latin typeface="Calibri" panose="020F0502020204030204"/>
              </a:rPr>
              <a:t>#everysleepcounts</a:t>
            </a:r>
          </a:p>
        </p:txBody>
      </p:sp>
      <p:pic>
        <p:nvPicPr>
          <p:cNvPr id="11" name="Picture 10">
            <a:extLst>
              <a:ext uri="{FF2B5EF4-FFF2-40B4-BE49-F238E27FC236}">
                <a16:creationId xmlns:a16="http://schemas.microsoft.com/office/drawing/2014/main" id="{EA344504-54E4-49F7-828D-F982CEF53D4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28849" y="181431"/>
            <a:ext cx="1317015" cy="749731"/>
          </a:xfrm>
          <a:prstGeom prst="rect">
            <a:avLst/>
          </a:prstGeom>
        </p:spPr>
      </p:pic>
    </p:spTree>
    <p:extLst>
      <p:ext uri="{BB962C8B-B14F-4D97-AF65-F5344CB8AC3E}">
        <p14:creationId xmlns:p14="http://schemas.microsoft.com/office/powerpoint/2010/main" val="2697121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7BB0CEAA-70B0-4DA9-8902-EBB2466205D4}"/>
              </a:ext>
            </a:extLst>
          </p:cNvPr>
          <p:cNvSpPr>
            <a:spLocks noGrp="1"/>
          </p:cNvSpPr>
          <p:nvPr>
            <p:ph type="ftr" sz="quarter" idx="11"/>
          </p:nvPr>
        </p:nvSpPr>
        <p:spPr/>
        <p:txBody>
          <a:bodyPr/>
          <a:lstStyle/>
          <a:p>
            <a:pPr defTabSz="457200">
              <a:defRPr/>
            </a:pPr>
            <a:r>
              <a:rPr lang="en-GB" dirty="0">
                <a:latin typeface="Calibri" panose="020F0502020204030204"/>
              </a:rPr>
              <a:t>#everysleepcounts</a:t>
            </a:r>
          </a:p>
        </p:txBody>
      </p:sp>
      <p:sp>
        <p:nvSpPr>
          <p:cNvPr id="2" name="Title 1">
            <a:extLst>
              <a:ext uri="{FF2B5EF4-FFF2-40B4-BE49-F238E27FC236}">
                <a16:creationId xmlns:a16="http://schemas.microsoft.com/office/drawing/2014/main" id="{9A49355F-D79C-4AE4-9CD1-C24AED12C548}"/>
              </a:ext>
            </a:extLst>
          </p:cNvPr>
          <p:cNvSpPr>
            <a:spLocks noGrp="1"/>
          </p:cNvSpPr>
          <p:nvPr>
            <p:ph type="title" idx="4294967295"/>
          </p:nvPr>
        </p:nvSpPr>
        <p:spPr>
          <a:xfrm>
            <a:off x="2437957" y="404665"/>
            <a:ext cx="7543800" cy="765175"/>
          </a:xfrm>
        </p:spPr>
        <p:txBody>
          <a:bodyPr>
            <a:normAutofit/>
          </a:bodyPr>
          <a:lstStyle/>
          <a:p>
            <a:pPr algn="ctr"/>
            <a:r>
              <a:rPr lang="en-GB" sz="3200" dirty="0"/>
              <a:t>Pilot Findings 	</a:t>
            </a:r>
          </a:p>
        </p:txBody>
      </p:sp>
      <p:pic>
        <p:nvPicPr>
          <p:cNvPr id="5" name="Picture 4">
            <a:extLst>
              <a:ext uri="{FF2B5EF4-FFF2-40B4-BE49-F238E27FC236}">
                <a16:creationId xmlns:a16="http://schemas.microsoft.com/office/drawing/2014/main" id="{413D517A-494A-466C-9EAF-285E219463CD}"/>
              </a:ext>
            </a:extLst>
          </p:cNvPr>
          <p:cNvPicPr>
            <a:picLocks noChangeAspect="1"/>
          </p:cNvPicPr>
          <p:nvPr/>
        </p:nvPicPr>
        <p:blipFill>
          <a:blip r:embed="rId3"/>
          <a:stretch>
            <a:fillRect/>
          </a:stretch>
        </p:blipFill>
        <p:spPr>
          <a:xfrm>
            <a:off x="9048328" y="170332"/>
            <a:ext cx="1402202" cy="676715"/>
          </a:xfrm>
          <a:prstGeom prst="rect">
            <a:avLst/>
          </a:prstGeom>
        </p:spPr>
      </p:pic>
      <p:pic>
        <p:nvPicPr>
          <p:cNvPr id="8" name="Picture 7">
            <a:extLst>
              <a:ext uri="{FF2B5EF4-FFF2-40B4-BE49-F238E27FC236}">
                <a16:creationId xmlns:a16="http://schemas.microsoft.com/office/drawing/2014/main" id="{5E88B030-ACA4-4122-8D84-B76467089C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7190" y="179141"/>
            <a:ext cx="1301534" cy="740918"/>
          </a:xfrm>
          <a:prstGeom prst="rect">
            <a:avLst/>
          </a:prstGeom>
        </p:spPr>
      </p:pic>
      <p:grpSp>
        <p:nvGrpSpPr>
          <p:cNvPr id="14" name="Group 13"/>
          <p:cNvGrpSpPr/>
          <p:nvPr/>
        </p:nvGrpSpPr>
        <p:grpSpPr>
          <a:xfrm rot="20274230">
            <a:off x="1730703" y="1485262"/>
            <a:ext cx="2448272" cy="1224136"/>
            <a:chOff x="467544" y="1628800"/>
            <a:chExt cx="2448272" cy="1224136"/>
          </a:xfrm>
        </p:grpSpPr>
        <p:sp>
          <p:nvSpPr>
            <p:cNvPr id="9" name="Oval Callout 8"/>
            <p:cNvSpPr/>
            <p:nvPr/>
          </p:nvSpPr>
          <p:spPr>
            <a:xfrm>
              <a:off x="467544" y="1628800"/>
              <a:ext cx="2448272" cy="1224136"/>
            </a:xfrm>
            <a:prstGeom prst="wedgeEllipse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3" name="TextBox 12"/>
            <p:cNvSpPr txBox="1"/>
            <p:nvPr/>
          </p:nvSpPr>
          <p:spPr>
            <a:xfrm>
              <a:off x="723182" y="1913351"/>
              <a:ext cx="1944216" cy="646331"/>
            </a:xfrm>
            <a:prstGeom prst="rect">
              <a:avLst/>
            </a:prstGeom>
            <a:noFill/>
          </p:spPr>
          <p:txBody>
            <a:bodyPr wrap="square" rtlCol="0">
              <a:spAutoFit/>
            </a:bodyPr>
            <a:lstStyle/>
            <a:p>
              <a:pPr defTabSz="457200">
                <a:defRPr/>
              </a:pPr>
              <a:r>
                <a:rPr lang="en-GB" sz="900" dirty="0">
                  <a:solidFill>
                    <a:srgbClr val="000000"/>
                  </a:solidFill>
                  <a:latin typeface="Calibri" panose="020F0502020204030204"/>
                </a:rPr>
                <a:t>Really good but need crosses by the pictures in the leaflet, not just crosses on the poster (Dad - Marketing Manager)</a:t>
              </a:r>
            </a:p>
          </p:txBody>
        </p:sp>
      </p:grpSp>
      <p:grpSp>
        <p:nvGrpSpPr>
          <p:cNvPr id="25" name="Group 24"/>
          <p:cNvGrpSpPr/>
          <p:nvPr/>
        </p:nvGrpSpPr>
        <p:grpSpPr>
          <a:xfrm>
            <a:off x="4986416" y="2908803"/>
            <a:ext cx="2604857" cy="1243452"/>
            <a:chOff x="467544" y="1628800"/>
            <a:chExt cx="2448272" cy="1224136"/>
          </a:xfrm>
          <a:solidFill>
            <a:schemeClr val="accent2">
              <a:lumMod val="40000"/>
              <a:lumOff val="60000"/>
            </a:schemeClr>
          </a:solidFill>
        </p:grpSpPr>
        <p:sp>
          <p:nvSpPr>
            <p:cNvPr id="26" name="Oval Callout 25"/>
            <p:cNvSpPr/>
            <p:nvPr/>
          </p:nvSpPr>
          <p:spPr>
            <a:xfrm>
              <a:off x="467544" y="1628800"/>
              <a:ext cx="2448272" cy="1224136"/>
            </a:xfrm>
            <a:prstGeom prst="wedgeEllipse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27" name="TextBox 26"/>
            <p:cNvSpPr txBox="1"/>
            <p:nvPr/>
          </p:nvSpPr>
          <p:spPr>
            <a:xfrm>
              <a:off x="777341" y="1919903"/>
              <a:ext cx="1944216" cy="522668"/>
            </a:xfrm>
            <a:prstGeom prst="rect">
              <a:avLst/>
            </a:prstGeom>
            <a:grpFill/>
          </p:spPr>
          <p:txBody>
            <a:bodyPr wrap="square" rtlCol="0">
              <a:spAutoFit/>
            </a:bodyPr>
            <a:lstStyle/>
            <a:p>
              <a:pPr defTabSz="457200">
                <a:defRPr/>
              </a:pPr>
              <a:r>
                <a:rPr lang="en-GB" sz="900" dirty="0">
                  <a:solidFill>
                    <a:srgbClr val="000000"/>
                  </a:solidFill>
                  <a:latin typeface="Calibri" panose="020F0502020204030204"/>
                </a:rPr>
                <a:t>Do you plan to follow the advice in this leaflet?</a:t>
              </a:r>
            </a:p>
            <a:p>
              <a:pPr algn="ctr" defTabSz="457200">
                <a:defRPr/>
              </a:pPr>
              <a:r>
                <a:rPr lang="en-GB" sz="1050" b="1" dirty="0">
                  <a:solidFill>
                    <a:srgbClr val="000000"/>
                  </a:solidFill>
                  <a:latin typeface="Calibri" panose="020F0502020204030204"/>
                </a:rPr>
                <a:t>100% yes (Dad)</a:t>
              </a:r>
            </a:p>
          </p:txBody>
        </p:sp>
      </p:grpSp>
      <p:grpSp>
        <p:nvGrpSpPr>
          <p:cNvPr id="28" name="Group 27"/>
          <p:cNvGrpSpPr/>
          <p:nvPr/>
        </p:nvGrpSpPr>
        <p:grpSpPr>
          <a:xfrm rot="20583131">
            <a:off x="3540771" y="4350431"/>
            <a:ext cx="1919080" cy="883231"/>
            <a:chOff x="467544" y="1628800"/>
            <a:chExt cx="2448272" cy="1224136"/>
          </a:xfrm>
        </p:grpSpPr>
        <p:sp>
          <p:nvSpPr>
            <p:cNvPr id="29" name="Oval Callout 28"/>
            <p:cNvSpPr/>
            <p:nvPr/>
          </p:nvSpPr>
          <p:spPr>
            <a:xfrm>
              <a:off x="467544" y="1628800"/>
              <a:ext cx="2448272" cy="1224136"/>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30" name="TextBox 29"/>
            <p:cNvSpPr txBox="1"/>
            <p:nvPr/>
          </p:nvSpPr>
          <p:spPr>
            <a:xfrm>
              <a:off x="719572" y="1902987"/>
              <a:ext cx="1944216" cy="511885"/>
            </a:xfrm>
            <a:prstGeom prst="rect">
              <a:avLst/>
            </a:prstGeom>
            <a:noFill/>
          </p:spPr>
          <p:txBody>
            <a:bodyPr wrap="square" rtlCol="0">
              <a:spAutoFit/>
            </a:bodyPr>
            <a:lstStyle/>
            <a:p>
              <a:pPr defTabSz="457200">
                <a:defRPr/>
              </a:pPr>
              <a:r>
                <a:rPr lang="en-GB" sz="900" dirty="0">
                  <a:solidFill>
                    <a:srgbClr val="000000"/>
                  </a:solidFill>
                  <a:latin typeface="Calibri" panose="020F0502020204030204"/>
                </a:rPr>
                <a:t>I will follow the advice in this leaflet</a:t>
              </a:r>
            </a:p>
          </p:txBody>
        </p:sp>
      </p:grpSp>
      <p:grpSp>
        <p:nvGrpSpPr>
          <p:cNvPr id="31" name="Group 30"/>
          <p:cNvGrpSpPr/>
          <p:nvPr/>
        </p:nvGrpSpPr>
        <p:grpSpPr>
          <a:xfrm>
            <a:off x="5172465" y="4900286"/>
            <a:ext cx="2448272" cy="1224136"/>
            <a:chOff x="467544" y="1628800"/>
            <a:chExt cx="2448272" cy="1224136"/>
          </a:xfrm>
        </p:grpSpPr>
        <p:sp>
          <p:nvSpPr>
            <p:cNvPr id="32" name="Oval Callout 31"/>
            <p:cNvSpPr/>
            <p:nvPr/>
          </p:nvSpPr>
          <p:spPr>
            <a:xfrm>
              <a:off x="467544" y="1628800"/>
              <a:ext cx="2448272" cy="1224136"/>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33" name="TextBox 32"/>
            <p:cNvSpPr txBox="1"/>
            <p:nvPr/>
          </p:nvSpPr>
          <p:spPr>
            <a:xfrm>
              <a:off x="719572" y="1917702"/>
              <a:ext cx="1944216" cy="646331"/>
            </a:xfrm>
            <a:prstGeom prst="rect">
              <a:avLst/>
            </a:prstGeom>
            <a:noFill/>
          </p:spPr>
          <p:txBody>
            <a:bodyPr wrap="square" rtlCol="0">
              <a:spAutoFit/>
            </a:bodyPr>
            <a:lstStyle/>
            <a:p>
              <a:pPr defTabSz="457200">
                <a:defRPr/>
              </a:pPr>
              <a:r>
                <a:rPr lang="en-GB" sz="900" dirty="0">
                  <a:solidFill>
                    <a:srgbClr val="000000"/>
                  </a:solidFill>
                  <a:latin typeface="Calibri" panose="020F0502020204030204"/>
                </a:rPr>
                <a:t>Yes, it is helpful but I do not like how it is set out.  The main picture looks like the baby is strapped down rather than being under a thin blanket</a:t>
              </a:r>
            </a:p>
          </p:txBody>
        </p:sp>
      </p:grpSp>
      <p:grpSp>
        <p:nvGrpSpPr>
          <p:cNvPr id="34" name="Group 33"/>
          <p:cNvGrpSpPr/>
          <p:nvPr/>
        </p:nvGrpSpPr>
        <p:grpSpPr>
          <a:xfrm rot="734011">
            <a:off x="4382957" y="1511619"/>
            <a:ext cx="2073468" cy="1051119"/>
            <a:chOff x="467544" y="1628800"/>
            <a:chExt cx="2448272" cy="1224136"/>
          </a:xfrm>
        </p:grpSpPr>
        <p:sp>
          <p:nvSpPr>
            <p:cNvPr id="35" name="Oval Callout 34"/>
            <p:cNvSpPr/>
            <p:nvPr/>
          </p:nvSpPr>
          <p:spPr>
            <a:xfrm>
              <a:off x="467544" y="1628800"/>
              <a:ext cx="2448272" cy="1224136"/>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36" name="TextBox 35"/>
            <p:cNvSpPr txBox="1"/>
            <p:nvPr/>
          </p:nvSpPr>
          <p:spPr>
            <a:xfrm>
              <a:off x="765613" y="1807334"/>
              <a:ext cx="1944217" cy="914015"/>
            </a:xfrm>
            <a:prstGeom prst="rect">
              <a:avLst/>
            </a:prstGeom>
            <a:noFill/>
          </p:spPr>
          <p:txBody>
            <a:bodyPr wrap="square" rtlCol="0">
              <a:spAutoFit/>
            </a:bodyPr>
            <a:lstStyle/>
            <a:p>
              <a:pPr defTabSz="457200">
                <a:defRPr/>
              </a:pPr>
              <a:r>
                <a:rPr lang="en-GB" sz="900" dirty="0">
                  <a:solidFill>
                    <a:srgbClr val="000000"/>
                  </a:solidFill>
                  <a:latin typeface="Calibri" panose="020F0502020204030204"/>
                </a:rPr>
                <a:t>No because I know this already, but I think this is a good idea to keep it close that information is where you need it</a:t>
              </a:r>
            </a:p>
          </p:txBody>
        </p:sp>
      </p:grpSp>
      <p:grpSp>
        <p:nvGrpSpPr>
          <p:cNvPr id="37" name="Group 36"/>
          <p:cNvGrpSpPr/>
          <p:nvPr/>
        </p:nvGrpSpPr>
        <p:grpSpPr>
          <a:xfrm rot="21115835">
            <a:off x="7783525" y="4611243"/>
            <a:ext cx="2448272" cy="1224136"/>
            <a:chOff x="467544" y="1628800"/>
            <a:chExt cx="2448272" cy="1224136"/>
          </a:xfrm>
        </p:grpSpPr>
        <p:sp>
          <p:nvSpPr>
            <p:cNvPr id="38" name="Oval Callout 37"/>
            <p:cNvSpPr/>
            <p:nvPr/>
          </p:nvSpPr>
          <p:spPr>
            <a:xfrm>
              <a:off x="467544" y="1628800"/>
              <a:ext cx="2448272" cy="1224136"/>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39" name="TextBox 38"/>
            <p:cNvSpPr txBox="1"/>
            <p:nvPr/>
          </p:nvSpPr>
          <p:spPr>
            <a:xfrm>
              <a:off x="740354" y="1848453"/>
              <a:ext cx="1944216" cy="784830"/>
            </a:xfrm>
            <a:prstGeom prst="rect">
              <a:avLst/>
            </a:prstGeom>
            <a:noFill/>
          </p:spPr>
          <p:txBody>
            <a:bodyPr wrap="square" rtlCol="0">
              <a:spAutoFit/>
            </a:bodyPr>
            <a:lstStyle/>
            <a:p>
              <a:pPr defTabSz="457200">
                <a:defRPr/>
              </a:pPr>
              <a:r>
                <a:rPr lang="en-GB" sz="900" dirty="0">
                  <a:solidFill>
                    <a:srgbClr val="000000"/>
                  </a:solidFill>
                  <a:latin typeface="Calibri" panose="020F0502020204030204"/>
                </a:rPr>
                <a:t>Clear and detailed information on leaflet.  Picture of baby asleep in a cot looks like she is being strapped down - doesn't look like a blanket.  Not obvious what </a:t>
              </a:r>
            </a:p>
          </p:txBody>
        </p:sp>
      </p:grpSp>
      <p:grpSp>
        <p:nvGrpSpPr>
          <p:cNvPr id="40" name="Group 39"/>
          <p:cNvGrpSpPr/>
          <p:nvPr/>
        </p:nvGrpSpPr>
        <p:grpSpPr>
          <a:xfrm rot="20604487">
            <a:off x="8517825" y="1256542"/>
            <a:ext cx="1762880" cy="1224136"/>
            <a:chOff x="467544" y="1628800"/>
            <a:chExt cx="2448272" cy="1224136"/>
          </a:xfrm>
        </p:grpSpPr>
        <p:sp>
          <p:nvSpPr>
            <p:cNvPr id="41" name="Oval Callout 40"/>
            <p:cNvSpPr/>
            <p:nvPr/>
          </p:nvSpPr>
          <p:spPr>
            <a:xfrm>
              <a:off x="467544" y="1628800"/>
              <a:ext cx="2448272" cy="1224136"/>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42" name="TextBox 41"/>
            <p:cNvSpPr txBox="1"/>
            <p:nvPr/>
          </p:nvSpPr>
          <p:spPr>
            <a:xfrm>
              <a:off x="719572" y="2043514"/>
              <a:ext cx="1944216" cy="369332"/>
            </a:xfrm>
            <a:prstGeom prst="rect">
              <a:avLst/>
            </a:prstGeom>
            <a:noFill/>
          </p:spPr>
          <p:txBody>
            <a:bodyPr wrap="square" rtlCol="0">
              <a:spAutoFit/>
            </a:bodyPr>
            <a:lstStyle/>
            <a:p>
              <a:pPr defTabSz="457200">
                <a:defRPr/>
              </a:pPr>
              <a:r>
                <a:rPr lang="en-GB" sz="900" dirty="0">
                  <a:solidFill>
                    <a:srgbClr val="000000"/>
                  </a:solidFill>
                  <a:latin typeface="Calibri" panose="020F0502020204030204"/>
                </a:rPr>
                <a:t>Yes its made me more aware about the risks</a:t>
              </a:r>
            </a:p>
          </p:txBody>
        </p:sp>
      </p:grpSp>
      <p:grpSp>
        <p:nvGrpSpPr>
          <p:cNvPr id="15" name="Group 14"/>
          <p:cNvGrpSpPr/>
          <p:nvPr/>
        </p:nvGrpSpPr>
        <p:grpSpPr>
          <a:xfrm rot="20878091">
            <a:off x="8165574" y="3112022"/>
            <a:ext cx="2048656" cy="1092493"/>
            <a:chOff x="6969535" y="3378395"/>
            <a:chExt cx="2048656" cy="1092493"/>
          </a:xfrm>
        </p:grpSpPr>
        <p:sp>
          <p:nvSpPr>
            <p:cNvPr id="44" name="Oval Callout 43"/>
            <p:cNvSpPr/>
            <p:nvPr/>
          </p:nvSpPr>
          <p:spPr>
            <a:xfrm rot="1582908">
              <a:off x="6969535" y="3378395"/>
              <a:ext cx="2048656" cy="1092493"/>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45" name="TextBox 44"/>
            <p:cNvSpPr txBox="1"/>
            <p:nvPr/>
          </p:nvSpPr>
          <p:spPr>
            <a:xfrm rot="1582908">
              <a:off x="7284210" y="3608497"/>
              <a:ext cx="1435303" cy="707886"/>
            </a:xfrm>
            <a:prstGeom prst="rect">
              <a:avLst/>
            </a:prstGeom>
            <a:solidFill>
              <a:schemeClr val="accent1">
                <a:lumMod val="20000"/>
                <a:lumOff val="80000"/>
              </a:schemeClr>
            </a:solidFill>
          </p:spPr>
          <p:txBody>
            <a:bodyPr wrap="square" rtlCol="0">
              <a:spAutoFit/>
            </a:bodyPr>
            <a:lstStyle/>
            <a:p>
              <a:pPr defTabSz="457200">
                <a:defRPr/>
              </a:pPr>
              <a:r>
                <a:rPr lang="en-GB" sz="800" dirty="0">
                  <a:solidFill>
                    <a:srgbClr val="000000"/>
                  </a:solidFill>
                  <a:latin typeface="Calibri" panose="020F0502020204030204"/>
                </a:rPr>
                <a:t>Yes, however, pictures can be misleading - needs to be obvious at a glance what pictures are demonstrating unsafe practice</a:t>
              </a:r>
            </a:p>
          </p:txBody>
        </p:sp>
      </p:grpSp>
      <p:grpSp>
        <p:nvGrpSpPr>
          <p:cNvPr id="46" name="Group 45"/>
          <p:cNvGrpSpPr/>
          <p:nvPr/>
        </p:nvGrpSpPr>
        <p:grpSpPr>
          <a:xfrm rot="287603">
            <a:off x="2609364" y="3123450"/>
            <a:ext cx="1852487" cy="998045"/>
            <a:chOff x="467544" y="1628800"/>
            <a:chExt cx="2448272" cy="1224136"/>
          </a:xfrm>
        </p:grpSpPr>
        <p:sp>
          <p:nvSpPr>
            <p:cNvPr id="47" name="Oval Callout 46"/>
            <p:cNvSpPr/>
            <p:nvPr/>
          </p:nvSpPr>
          <p:spPr>
            <a:xfrm>
              <a:off x="467544" y="1628800"/>
              <a:ext cx="2448272" cy="1224136"/>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48" name="TextBox 47"/>
            <p:cNvSpPr txBox="1"/>
            <p:nvPr/>
          </p:nvSpPr>
          <p:spPr>
            <a:xfrm>
              <a:off x="827588" y="1807860"/>
              <a:ext cx="1944217" cy="622872"/>
            </a:xfrm>
            <a:prstGeom prst="rect">
              <a:avLst/>
            </a:prstGeom>
            <a:noFill/>
          </p:spPr>
          <p:txBody>
            <a:bodyPr wrap="square" rtlCol="0">
              <a:spAutoFit/>
            </a:bodyPr>
            <a:lstStyle/>
            <a:p>
              <a:pPr defTabSz="457200">
                <a:defRPr/>
              </a:pPr>
              <a:r>
                <a:rPr lang="en-GB" sz="900" dirty="0">
                  <a:solidFill>
                    <a:srgbClr val="000000"/>
                  </a:solidFill>
                  <a:latin typeface="Calibri" panose="020F0502020204030204"/>
                </a:rPr>
                <a:t>I didn't know the suffocation law but it is a good law</a:t>
              </a:r>
            </a:p>
          </p:txBody>
        </p:sp>
      </p:grpSp>
      <p:grpSp>
        <p:nvGrpSpPr>
          <p:cNvPr id="49" name="Group 48"/>
          <p:cNvGrpSpPr/>
          <p:nvPr/>
        </p:nvGrpSpPr>
        <p:grpSpPr>
          <a:xfrm rot="989123">
            <a:off x="1590374" y="4869160"/>
            <a:ext cx="1919080" cy="883231"/>
            <a:chOff x="467544" y="1628800"/>
            <a:chExt cx="2448272" cy="1224136"/>
          </a:xfrm>
        </p:grpSpPr>
        <p:sp>
          <p:nvSpPr>
            <p:cNvPr id="50" name="Oval Callout 49"/>
            <p:cNvSpPr/>
            <p:nvPr/>
          </p:nvSpPr>
          <p:spPr>
            <a:xfrm>
              <a:off x="467544" y="1628800"/>
              <a:ext cx="2448272" cy="1224136"/>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51" name="TextBox 50"/>
            <p:cNvSpPr txBox="1"/>
            <p:nvPr/>
          </p:nvSpPr>
          <p:spPr>
            <a:xfrm>
              <a:off x="763858" y="1792967"/>
              <a:ext cx="1944216" cy="895799"/>
            </a:xfrm>
            <a:prstGeom prst="rect">
              <a:avLst/>
            </a:prstGeom>
            <a:noFill/>
          </p:spPr>
          <p:txBody>
            <a:bodyPr wrap="square" rtlCol="0">
              <a:spAutoFit/>
            </a:bodyPr>
            <a:lstStyle/>
            <a:p>
              <a:pPr defTabSz="457200">
                <a:defRPr/>
              </a:pPr>
              <a:r>
                <a:rPr lang="en-GB" sz="900" dirty="0">
                  <a:solidFill>
                    <a:srgbClr val="000000"/>
                  </a:solidFill>
                  <a:latin typeface="Calibri" panose="020F0502020204030204"/>
                </a:rPr>
                <a:t>It’s a good tool to use with parents to help lead a conversation and ensure you cover all points</a:t>
              </a:r>
            </a:p>
          </p:txBody>
        </p:sp>
      </p:grpSp>
      <p:grpSp>
        <p:nvGrpSpPr>
          <p:cNvPr id="52" name="Group 51"/>
          <p:cNvGrpSpPr/>
          <p:nvPr/>
        </p:nvGrpSpPr>
        <p:grpSpPr>
          <a:xfrm rot="693906">
            <a:off x="6615877" y="1791690"/>
            <a:ext cx="1919080" cy="883231"/>
            <a:chOff x="467544" y="1628800"/>
            <a:chExt cx="2448272" cy="1224136"/>
          </a:xfrm>
        </p:grpSpPr>
        <p:sp>
          <p:nvSpPr>
            <p:cNvPr id="53" name="Oval Callout 52"/>
            <p:cNvSpPr/>
            <p:nvPr/>
          </p:nvSpPr>
          <p:spPr>
            <a:xfrm>
              <a:off x="467544" y="1628800"/>
              <a:ext cx="2448272" cy="1224136"/>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54" name="TextBox 53"/>
            <p:cNvSpPr txBox="1"/>
            <p:nvPr/>
          </p:nvSpPr>
          <p:spPr>
            <a:xfrm>
              <a:off x="791808" y="1959132"/>
              <a:ext cx="1944216" cy="703841"/>
            </a:xfrm>
            <a:prstGeom prst="rect">
              <a:avLst/>
            </a:prstGeom>
            <a:noFill/>
          </p:spPr>
          <p:txBody>
            <a:bodyPr wrap="square" rtlCol="0">
              <a:spAutoFit/>
            </a:bodyPr>
            <a:lstStyle/>
            <a:p>
              <a:pPr defTabSz="457200">
                <a:defRPr/>
              </a:pPr>
              <a:r>
                <a:rPr lang="en-GB" sz="900" dirty="0">
                  <a:solidFill>
                    <a:srgbClr val="000000"/>
                  </a:solidFill>
                  <a:latin typeface="Calibri" panose="020F0502020204030204"/>
                </a:rPr>
                <a:t>Yes ! I would feel confident chatting to parents about safe sleeping</a:t>
              </a:r>
            </a:p>
          </p:txBody>
        </p:sp>
      </p:grpSp>
    </p:spTree>
    <p:extLst>
      <p:ext uri="{BB962C8B-B14F-4D97-AF65-F5344CB8AC3E}">
        <p14:creationId xmlns:p14="http://schemas.microsoft.com/office/powerpoint/2010/main" val="247645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27A0-E163-4493-8083-8AFADF8DED99}"/>
              </a:ext>
            </a:extLst>
          </p:cNvPr>
          <p:cNvSpPr>
            <a:spLocks noGrp="1"/>
          </p:cNvSpPr>
          <p:nvPr>
            <p:ph type="title"/>
          </p:nvPr>
        </p:nvSpPr>
        <p:spPr/>
        <p:txBody>
          <a:bodyPr/>
          <a:lstStyle/>
          <a:p>
            <a:r>
              <a:rPr lang="en-GB" dirty="0"/>
              <a:t>Materials</a:t>
            </a:r>
          </a:p>
        </p:txBody>
      </p:sp>
      <p:pic>
        <p:nvPicPr>
          <p:cNvPr id="4" name="Picture 3">
            <a:extLst>
              <a:ext uri="{FF2B5EF4-FFF2-40B4-BE49-F238E27FC236}">
                <a16:creationId xmlns:a16="http://schemas.microsoft.com/office/drawing/2014/main" id="{DF812F98-DC88-4E49-8DBB-533EECFD092E}"/>
              </a:ext>
            </a:extLst>
          </p:cNvPr>
          <p:cNvPicPr>
            <a:picLocks noChangeAspect="1"/>
          </p:cNvPicPr>
          <p:nvPr/>
        </p:nvPicPr>
        <p:blipFill>
          <a:blip r:embed="rId3"/>
          <a:stretch>
            <a:fillRect/>
          </a:stretch>
        </p:blipFill>
        <p:spPr>
          <a:xfrm>
            <a:off x="8904312" y="178232"/>
            <a:ext cx="1402202" cy="676715"/>
          </a:xfrm>
          <a:prstGeom prst="rect">
            <a:avLst/>
          </a:prstGeom>
        </p:spPr>
      </p:pic>
      <p:sp>
        <p:nvSpPr>
          <p:cNvPr id="5" name="Footer Placeholder 4">
            <a:extLst>
              <a:ext uri="{FF2B5EF4-FFF2-40B4-BE49-F238E27FC236}">
                <a16:creationId xmlns:a16="http://schemas.microsoft.com/office/drawing/2014/main" id="{F2471E08-936C-4A7E-AD4C-6C31F2B2DF25}"/>
              </a:ext>
            </a:extLst>
          </p:cNvPr>
          <p:cNvSpPr>
            <a:spLocks noGrp="1"/>
          </p:cNvSpPr>
          <p:nvPr>
            <p:ph type="ftr" sz="quarter" idx="11"/>
          </p:nvPr>
        </p:nvSpPr>
        <p:spPr/>
        <p:txBody>
          <a:bodyPr/>
          <a:lstStyle/>
          <a:p>
            <a:pPr defTabSz="457200"/>
            <a:r>
              <a:rPr lang="en-GB" dirty="0">
                <a:latin typeface="Calibri" panose="020F0502020204030204"/>
              </a:rPr>
              <a:t>#everysleepcounts</a:t>
            </a:r>
          </a:p>
        </p:txBody>
      </p:sp>
      <p:pic>
        <p:nvPicPr>
          <p:cNvPr id="3" name="Picture 2">
            <a:extLst>
              <a:ext uri="{FF2B5EF4-FFF2-40B4-BE49-F238E27FC236}">
                <a16:creationId xmlns:a16="http://schemas.microsoft.com/office/drawing/2014/main" id="{37C66F98-8AF4-4D76-81DF-B7F4F535D138}"/>
              </a:ext>
            </a:extLst>
          </p:cNvPr>
          <p:cNvPicPr>
            <a:picLocks noChangeAspect="1"/>
          </p:cNvPicPr>
          <p:nvPr/>
        </p:nvPicPr>
        <p:blipFill>
          <a:blip r:embed="rId4"/>
          <a:stretch>
            <a:fillRect/>
          </a:stretch>
        </p:blipFill>
        <p:spPr>
          <a:xfrm>
            <a:off x="1524001" y="23546"/>
            <a:ext cx="1731031" cy="986085"/>
          </a:xfrm>
          <a:prstGeom prst="rect">
            <a:avLst/>
          </a:prstGeom>
        </p:spPr>
      </p:pic>
      <p:pic>
        <p:nvPicPr>
          <p:cNvPr id="8" name="Content Placeholder 7">
            <a:extLst>
              <a:ext uri="{FF2B5EF4-FFF2-40B4-BE49-F238E27FC236}">
                <a16:creationId xmlns:a16="http://schemas.microsoft.com/office/drawing/2014/main" id="{C58466B5-9479-41A5-8383-4E5CCACB399C}"/>
              </a:ext>
            </a:extLst>
          </p:cNvPr>
          <p:cNvPicPr>
            <a:picLocks noGrp="1" noChangeAspect="1"/>
          </p:cNvPicPr>
          <p:nvPr>
            <p:ph idx="1"/>
          </p:nvPr>
        </p:nvPicPr>
        <p:blipFill>
          <a:blip r:embed="rId5"/>
          <a:stretch>
            <a:fillRect/>
          </a:stretch>
        </p:blipFill>
        <p:spPr>
          <a:xfrm>
            <a:off x="2927649" y="2001882"/>
            <a:ext cx="5548722" cy="3227318"/>
          </a:xfrm>
          <a:prstGeom prst="rect">
            <a:avLst/>
          </a:prstGeom>
        </p:spPr>
      </p:pic>
    </p:spTree>
    <p:extLst>
      <p:ext uri="{BB962C8B-B14F-4D97-AF65-F5344CB8AC3E}">
        <p14:creationId xmlns:p14="http://schemas.microsoft.com/office/powerpoint/2010/main" val="2991629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C549E29-85E7-488F-9202-C0809A77F561}"/>
              </a:ext>
            </a:extLst>
          </p:cNvPr>
          <p:cNvSpPr>
            <a:spLocks noGrp="1"/>
          </p:cNvSpPr>
          <p:nvPr>
            <p:ph type="ftr" sz="quarter" idx="11"/>
          </p:nvPr>
        </p:nvSpPr>
        <p:spPr/>
        <p:txBody>
          <a:bodyPr vert="horz" lIns="91440" tIns="45720" rIns="91440" bIns="45720" rtlCol="0" anchor="ctr">
            <a:normAutofit/>
          </a:bodyPr>
          <a:lstStyle/>
          <a:p>
            <a:pPr defTabSz="457200">
              <a:spcAft>
                <a:spcPts val="600"/>
              </a:spcAft>
            </a:pPr>
            <a:r>
              <a:rPr lang="en-US" dirty="0">
                <a:latin typeface="Calibri" panose="020F0502020204030204"/>
              </a:rPr>
              <a:t>#everysleepcounts</a:t>
            </a:r>
          </a:p>
        </p:txBody>
      </p:sp>
      <p:pic>
        <p:nvPicPr>
          <p:cNvPr id="4" name="Content Placeholder 3">
            <a:extLst>
              <a:ext uri="{FF2B5EF4-FFF2-40B4-BE49-F238E27FC236}">
                <a16:creationId xmlns:a16="http://schemas.microsoft.com/office/drawing/2014/main" id="{BCAC5FEF-1755-4AC6-A7D1-4CEC1A64764F}"/>
              </a:ext>
            </a:extLst>
          </p:cNvPr>
          <p:cNvPicPr>
            <a:picLocks noGrp="1" noChangeAspect="1"/>
          </p:cNvPicPr>
          <p:nvPr>
            <p:ph idx="4294967295"/>
          </p:nvPr>
        </p:nvPicPr>
        <p:blipFill>
          <a:blip r:embed="rId3"/>
          <a:stretch>
            <a:fillRect/>
          </a:stretch>
        </p:blipFill>
        <p:spPr>
          <a:xfrm>
            <a:off x="10790238" y="115888"/>
            <a:ext cx="1401762" cy="677862"/>
          </a:xfrm>
          <a:prstGeom prst="rect">
            <a:avLst/>
          </a:prstGeom>
        </p:spPr>
      </p:pic>
      <p:pic>
        <p:nvPicPr>
          <p:cNvPr id="6" name="Picture 5">
            <a:extLst>
              <a:ext uri="{FF2B5EF4-FFF2-40B4-BE49-F238E27FC236}">
                <a16:creationId xmlns:a16="http://schemas.microsoft.com/office/drawing/2014/main" id="{2D34D147-FF86-40B0-9E13-979E69EB21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625" r="28125"/>
          <a:stretch/>
        </p:blipFill>
        <p:spPr>
          <a:xfrm rot="5400000">
            <a:off x="3107830" y="-1024681"/>
            <a:ext cx="6346613" cy="8462151"/>
          </a:xfrm>
          <a:prstGeom prst="rect">
            <a:avLst/>
          </a:prstGeom>
        </p:spPr>
      </p:pic>
      <p:pic>
        <p:nvPicPr>
          <p:cNvPr id="2" name="Picture 1">
            <a:extLst>
              <a:ext uri="{FF2B5EF4-FFF2-40B4-BE49-F238E27FC236}">
                <a16:creationId xmlns:a16="http://schemas.microsoft.com/office/drawing/2014/main" id="{44F86DDA-E150-4BFB-AE6A-49475ED88829}"/>
              </a:ext>
            </a:extLst>
          </p:cNvPr>
          <p:cNvPicPr>
            <a:picLocks noChangeAspect="1"/>
          </p:cNvPicPr>
          <p:nvPr/>
        </p:nvPicPr>
        <p:blipFill>
          <a:blip r:embed="rId5"/>
          <a:stretch>
            <a:fillRect/>
          </a:stretch>
        </p:blipFill>
        <p:spPr>
          <a:xfrm>
            <a:off x="0" y="1"/>
            <a:ext cx="1997571" cy="1137920"/>
          </a:xfrm>
          <a:prstGeom prst="rect">
            <a:avLst/>
          </a:prstGeom>
        </p:spPr>
      </p:pic>
    </p:spTree>
    <p:extLst>
      <p:ext uri="{BB962C8B-B14F-4D97-AF65-F5344CB8AC3E}">
        <p14:creationId xmlns:p14="http://schemas.microsoft.com/office/powerpoint/2010/main" val="1327302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2ED6-F7A3-4C52-8774-3BF4B41DA264}"/>
              </a:ext>
            </a:extLst>
          </p:cNvPr>
          <p:cNvSpPr>
            <a:spLocks noGrp="1"/>
          </p:cNvSpPr>
          <p:nvPr>
            <p:ph type="title"/>
          </p:nvPr>
        </p:nvSpPr>
        <p:spPr/>
        <p:txBody>
          <a:bodyPr anchor="ctr">
            <a:normAutofit/>
          </a:bodyPr>
          <a:lstStyle/>
          <a:p>
            <a:r>
              <a:rPr lang="en-GB" sz="3100" dirty="0">
                <a:solidFill>
                  <a:srgbClr val="FFFFFF"/>
                </a:solidFill>
              </a:rPr>
              <a:t>What do we want to achieve</a:t>
            </a:r>
          </a:p>
        </p:txBody>
      </p:sp>
      <p:graphicFrame>
        <p:nvGraphicFramePr>
          <p:cNvPr id="6" name="Content Placeholder 2">
            <a:extLst>
              <a:ext uri="{FF2B5EF4-FFF2-40B4-BE49-F238E27FC236}">
                <a16:creationId xmlns:a16="http://schemas.microsoft.com/office/drawing/2014/main" id="{B3C01FA2-74C0-4B84-873C-B149625B43B3}"/>
              </a:ext>
            </a:extLst>
          </p:cNvPr>
          <p:cNvGraphicFramePr>
            <a:graphicFrameLocks noGrp="1"/>
          </p:cNvGraphicFramePr>
          <p:nvPr>
            <p:ph idx="1"/>
          </p:nvPr>
        </p:nvGraphicFramePr>
        <p:xfrm>
          <a:off x="4613275" y="731838"/>
          <a:ext cx="6680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2CBF1EB8-A353-44BC-8781-1990496B664F}"/>
              </a:ext>
            </a:extLst>
          </p:cNvPr>
          <p:cNvSpPr>
            <a:spLocks noGrp="1"/>
          </p:cNvSpPr>
          <p:nvPr>
            <p:ph type="ftr" sz="quarter" idx="11"/>
          </p:nvPr>
        </p:nvSpPr>
        <p:spPr>
          <a:xfrm>
            <a:off x="6812280" y="6421436"/>
            <a:ext cx="4648200" cy="365125"/>
          </a:xfrm>
        </p:spPr>
        <p:txBody>
          <a:bodyPr/>
          <a:lstStyle/>
          <a:p>
            <a:pPr defTabSz="457200"/>
            <a:r>
              <a:rPr lang="en-GB" dirty="0">
                <a:latin typeface="Calibri" panose="020F0502020204030204"/>
              </a:rPr>
              <a:t>#</a:t>
            </a:r>
            <a:r>
              <a:rPr lang="en-GB" dirty="0" err="1">
                <a:latin typeface="Calibri" panose="020F0502020204030204"/>
              </a:rPr>
              <a:t>everysleepcountshampshire</a:t>
            </a:r>
            <a:endParaRPr lang="en-GB" dirty="0">
              <a:latin typeface="Calibri" panose="020F0502020204030204"/>
            </a:endParaRPr>
          </a:p>
        </p:txBody>
      </p:sp>
      <p:pic>
        <p:nvPicPr>
          <p:cNvPr id="4" name="Picture 3">
            <a:extLst>
              <a:ext uri="{FF2B5EF4-FFF2-40B4-BE49-F238E27FC236}">
                <a16:creationId xmlns:a16="http://schemas.microsoft.com/office/drawing/2014/main" id="{D39798D6-1557-4D2C-9B8D-B70CB6BDA3E3}"/>
              </a:ext>
            </a:extLst>
          </p:cNvPr>
          <p:cNvPicPr>
            <a:picLocks noChangeAspect="1"/>
          </p:cNvPicPr>
          <p:nvPr/>
        </p:nvPicPr>
        <p:blipFill>
          <a:blip r:embed="rId8"/>
          <a:stretch>
            <a:fillRect/>
          </a:stretch>
        </p:blipFill>
        <p:spPr>
          <a:xfrm>
            <a:off x="9018993" y="71439"/>
            <a:ext cx="1402202" cy="676715"/>
          </a:xfrm>
          <a:prstGeom prst="rect">
            <a:avLst/>
          </a:prstGeom>
        </p:spPr>
      </p:pic>
      <p:sp>
        <p:nvSpPr>
          <p:cNvPr id="8" name="TextBox 7">
            <a:extLst>
              <a:ext uri="{FF2B5EF4-FFF2-40B4-BE49-F238E27FC236}">
                <a16:creationId xmlns:a16="http://schemas.microsoft.com/office/drawing/2014/main" id="{5AC28010-74CD-4630-AE68-1D72000C1FC1}"/>
              </a:ext>
            </a:extLst>
          </p:cNvPr>
          <p:cNvSpPr txBox="1"/>
          <p:nvPr/>
        </p:nvSpPr>
        <p:spPr>
          <a:xfrm>
            <a:off x="1012744" y="6364182"/>
            <a:ext cx="2418234" cy="369332"/>
          </a:xfrm>
          <a:prstGeom prst="rect">
            <a:avLst/>
          </a:prstGeom>
          <a:noFill/>
        </p:spPr>
        <p:txBody>
          <a:bodyPr wrap="square" rtlCol="0">
            <a:spAutoFit/>
          </a:bodyPr>
          <a:lstStyle/>
          <a:p>
            <a:pPr defTabSz="457200"/>
            <a:r>
              <a:rPr lang="en-GB" dirty="0">
                <a:solidFill>
                  <a:srgbClr val="000000"/>
                </a:solidFill>
                <a:latin typeface="Calibri" panose="020F0502020204030204"/>
              </a:rPr>
              <a:t>#everysleepcounts</a:t>
            </a:r>
          </a:p>
        </p:txBody>
      </p:sp>
      <p:pic>
        <p:nvPicPr>
          <p:cNvPr id="12" name="Picture 11">
            <a:extLst>
              <a:ext uri="{FF2B5EF4-FFF2-40B4-BE49-F238E27FC236}">
                <a16:creationId xmlns:a16="http://schemas.microsoft.com/office/drawing/2014/main" id="{42D0DC97-2977-4DF5-A5BB-CF8D0587BCF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21664" y="198993"/>
            <a:ext cx="1188752" cy="676715"/>
          </a:xfrm>
          <a:prstGeom prst="rect">
            <a:avLst/>
          </a:prstGeom>
        </p:spPr>
      </p:pic>
    </p:spTree>
    <p:extLst>
      <p:ext uri="{BB962C8B-B14F-4D97-AF65-F5344CB8AC3E}">
        <p14:creationId xmlns:p14="http://schemas.microsoft.com/office/powerpoint/2010/main" val="81001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286605"/>
            <a:ext cx="7543800" cy="910148"/>
          </a:xfrm>
        </p:spPr>
        <p:txBody>
          <a:bodyPr/>
          <a:lstStyle/>
          <a:p>
            <a:pPr algn="ctr"/>
            <a:r>
              <a:rPr lang="en-GB" dirty="0"/>
              <a:t>SIDS Background </a:t>
            </a:r>
          </a:p>
        </p:txBody>
      </p:sp>
      <p:sp>
        <p:nvSpPr>
          <p:cNvPr id="4" name="Footer Placeholder 3"/>
          <p:cNvSpPr>
            <a:spLocks noGrp="1"/>
          </p:cNvSpPr>
          <p:nvPr>
            <p:ph type="ftr" sz="quarter" idx="11"/>
          </p:nvPr>
        </p:nvSpPr>
        <p:spPr/>
        <p:txBody>
          <a:bodyPr/>
          <a:lstStyle/>
          <a:p>
            <a:pPr defTabSz="457200"/>
            <a:r>
              <a:rPr lang="en-GB" dirty="0">
                <a:latin typeface="Calibri" panose="020F0502020204030204"/>
              </a:rPr>
              <a:t>#everysleepcounts</a:t>
            </a:r>
          </a:p>
        </p:txBody>
      </p:sp>
      <p:sp>
        <p:nvSpPr>
          <p:cNvPr id="3" name="Rectangle 2">
            <a:extLst>
              <a:ext uri="{FF2B5EF4-FFF2-40B4-BE49-F238E27FC236}">
                <a16:creationId xmlns:a16="http://schemas.microsoft.com/office/drawing/2014/main" id="{1DDBA730-FA58-47DA-BA95-93D011B07324}"/>
              </a:ext>
            </a:extLst>
          </p:cNvPr>
          <p:cNvSpPr/>
          <p:nvPr/>
        </p:nvSpPr>
        <p:spPr>
          <a:xfrm>
            <a:off x="3810000" y="3105835"/>
            <a:ext cx="5382344" cy="369332"/>
          </a:xfrm>
          <a:prstGeom prst="rect">
            <a:avLst/>
          </a:prstGeom>
        </p:spPr>
        <p:txBody>
          <a:bodyPr wrap="square">
            <a:spAutoFit/>
          </a:bodyPr>
          <a:lstStyle/>
          <a:p>
            <a:pPr defTabSz="457200"/>
            <a:r>
              <a:rPr lang="en-GB" dirty="0">
                <a:solidFill>
                  <a:srgbClr val="000000"/>
                </a:solidFill>
                <a:latin typeface="Calibri" panose="020F0502020204030204"/>
                <a:hlinkClick r:id="rId3"/>
              </a:rPr>
              <a:t>https://www.youtube.com/watch?v=HOik35TCvEk </a:t>
            </a:r>
            <a:endParaRPr lang="en-GB" dirty="0">
              <a:solidFill>
                <a:srgbClr val="000000"/>
              </a:solidFill>
              <a:latin typeface="Calibri" panose="020F0502020204030204"/>
            </a:endParaRPr>
          </a:p>
        </p:txBody>
      </p:sp>
      <p:pic>
        <p:nvPicPr>
          <p:cNvPr id="5" name="Picture 4">
            <a:extLst>
              <a:ext uri="{FF2B5EF4-FFF2-40B4-BE49-F238E27FC236}">
                <a16:creationId xmlns:a16="http://schemas.microsoft.com/office/drawing/2014/main" id="{AD6CCD1E-FBBF-485D-89D9-67FC792E018A}"/>
              </a:ext>
            </a:extLst>
          </p:cNvPr>
          <p:cNvPicPr>
            <a:picLocks noChangeAspect="1"/>
          </p:cNvPicPr>
          <p:nvPr/>
        </p:nvPicPr>
        <p:blipFill>
          <a:blip r:embed="rId4"/>
          <a:stretch>
            <a:fillRect/>
          </a:stretch>
        </p:blipFill>
        <p:spPr>
          <a:xfrm>
            <a:off x="8832304" y="316732"/>
            <a:ext cx="1402202" cy="676715"/>
          </a:xfrm>
          <a:prstGeom prst="rect">
            <a:avLst/>
          </a:prstGeom>
        </p:spPr>
      </p:pic>
      <p:pic>
        <p:nvPicPr>
          <p:cNvPr id="7" name="Picture 6">
            <a:extLst>
              <a:ext uri="{FF2B5EF4-FFF2-40B4-BE49-F238E27FC236}">
                <a16:creationId xmlns:a16="http://schemas.microsoft.com/office/drawing/2014/main" id="{C03B256B-6B0C-49EF-AB27-7B751185BC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1504" y="96091"/>
            <a:ext cx="1598812" cy="910148"/>
          </a:xfrm>
          <a:prstGeom prst="rect">
            <a:avLst/>
          </a:prstGeom>
        </p:spPr>
      </p:pic>
      <p:sp>
        <p:nvSpPr>
          <p:cNvPr id="6" name="TextBox 5">
            <a:extLst>
              <a:ext uri="{FF2B5EF4-FFF2-40B4-BE49-F238E27FC236}">
                <a16:creationId xmlns:a16="http://schemas.microsoft.com/office/drawing/2014/main" id="{93AAC84E-8385-4760-B9D8-BFDF2D7A62CC}"/>
              </a:ext>
            </a:extLst>
          </p:cNvPr>
          <p:cNvSpPr txBox="1"/>
          <p:nvPr/>
        </p:nvSpPr>
        <p:spPr>
          <a:xfrm>
            <a:off x="3575720" y="4725145"/>
            <a:ext cx="5616624" cy="646331"/>
          </a:xfrm>
          <a:prstGeom prst="rect">
            <a:avLst/>
          </a:prstGeom>
          <a:noFill/>
        </p:spPr>
        <p:txBody>
          <a:bodyPr wrap="square" rtlCol="0">
            <a:spAutoFit/>
          </a:bodyPr>
          <a:lstStyle/>
          <a:p>
            <a:pPr algn="ctr" defTabSz="457200"/>
            <a:r>
              <a:rPr lang="en-GB" dirty="0">
                <a:solidFill>
                  <a:srgbClr val="000000"/>
                </a:solidFill>
                <a:latin typeface="Calibri" panose="020F0502020204030204"/>
              </a:rPr>
              <a:t>Please be aware that the contents of this film may be emotionally distressing</a:t>
            </a:r>
          </a:p>
        </p:txBody>
      </p:sp>
    </p:spTree>
    <p:extLst>
      <p:ext uri="{BB962C8B-B14F-4D97-AF65-F5344CB8AC3E}">
        <p14:creationId xmlns:p14="http://schemas.microsoft.com/office/powerpoint/2010/main" val="2284196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3E1BDD-D8F9-495B-A3E8-1A1606131FE6}"/>
              </a:ext>
            </a:extLst>
          </p:cNvPr>
          <p:cNvPicPr>
            <a:picLocks noChangeAspect="1"/>
          </p:cNvPicPr>
          <p:nvPr/>
        </p:nvPicPr>
        <p:blipFill>
          <a:blip r:embed="rId3"/>
          <a:stretch>
            <a:fillRect/>
          </a:stretch>
        </p:blipFill>
        <p:spPr>
          <a:xfrm>
            <a:off x="10511217" y="109636"/>
            <a:ext cx="1402202" cy="676715"/>
          </a:xfrm>
          <a:prstGeom prst="rect">
            <a:avLst/>
          </a:prstGeom>
        </p:spPr>
      </p:pic>
      <p:sp>
        <p:nvSpPr>
          <p:cNvPr id="2" name="Title 1">
            <a:extLst>
              <a:ext uri="{FF2B5EF4-FFF2-40B4-BE49-F238E27FC236}">
                <a16:creationId xmlns:a16="http://schemas.microsoft.com/office/drawing/2014/main" id="{4E98B73B-809F-49EA-A7E7-184E7F84E50E}"/>
              </a:ext>
            </a:extLst>
          </p:cNvPr>
          <p:cNvSpPr>
            <a:spLocks noGrp="1"/>
          </p:cNvSpPr>
          <p:nvPr>
            <p:ph type="title"/>
          </p:nvPr>
        </p:nvSpPr>
        <p:spPr>
          <a:xfrm>
            <a:off x="2346960" y="286605"/>
            <a:ext cx="5981288" cy="1450757"/>
          </a:xfrm>
        </p:spPr>
        <p:txBody>
          <a:bodyPr>
            <a:normAutofit/>
          </a:bodyPr>
          <a:lstStyle/>
          <a:p>
            <a:pPr algn="ctr"/>
            <a:r>
              <a:rPr lang="en-GB" dirty="0"/>
              <a:t>Co-sleeping and sudden infant death syndrome</a:t>
            </a:r>
          </a:p>
        </p:txBody>
      </p:sp>
      <p:sp>
        <p:nvSpPr>
          <p:cNvPr id="3" name="Content Placeholder 2">
            <a:extLst>
              <a:ext uri="{FF2B5EF4-FFF2-40B4-BE49-F238E27FC236}">
                <a16:creationId xmlns:a16="http://schemas.microsoft.com/office/drawing/2014/main" id="{CA83CF52-18E6-46CD-A62F-1CD24CF52C17}"/>
              </a:ext>
            </a:extLst>
          </p:cNvPr>
          <p:cNvSpPr>
            <a:spLocks noGrp="1"/>
          </p:cNvSpPr>
          <p:nvPr>
            <p:ph idx="1"/>
          </p:nvPr>
        </p:nvSpPr>
        <p:spPr/>
        <p:txBody>
          <a:bodyPr>
            <a:normAutofit fontScale="92500" lnSpcReduction="20000"/>
          </a:bodyPr>
          <a:lstStyle/>
          <a:p>
            <a:pPr marL="0" indent="0">
              <a:buNone/>
            </a:pPr>
            <a:r>
              <a:rPr lang="en-GB" dirty="0"/>
              <a:t>The cause of sudden infant death syndrome (SIDS) is not fully known.</a:t>
            </a:r>
          </a:p>
          <a:p>
            <a:endParaRPr lang="en-GB" dirty="0"/>
          </a:p>
          <a:p>
            <a:pPr marL="0" indent="0">
              <a:buNone/>
            </a:pPr>
            <a:r>
              <a:rPr lang="en-GB" dirty="0"/>
              <a:t>It is possible that many factors contribute but some factors are known to make SIDS more likely. </a:t>
            </a:r>
          </a:p>
          <a:p>
            <a:pPr marL="0" indent="0">
              <a:buNone/>
            </a:pPr>
            <a:r>
              <a:rPr lang="en-GB" dirty="0"/>
              <a:t>These can include:</a:t>
            </a:r>
          </a:p>
          <a:p>
            <a:pPr marL="457200" indent="-457200">
              <a:buFont typeface="+mj-lt"/>
              <a:buAutoNum type="arabicPeriod"/>
            </a:pPr>
            <a:r>
              <a:rPr lang="en-GB" dirty="0"/>
              <a:t>The association between co-sleeping and SIDS whether the co-sleeping was intentional or unintentional and place of sleep (sofa v bed) </a:t>
            </a:r>
          </a:p>
          <a:p>
            <a:pPr marL="457200" indent="-457200">
              <a:buFont typeface="+mj-lt"/>
              <a:buAutoNum type="arabicPeriod"/>
            </a:pPr>
            <a:r>
              <a:rPr lang="en-GB" dirty="0"/>
              <a:t>The association of smoking (mother and partner/carer) and SIDS</a:t>
            </a:r>
          </a:p>
          <a:p>
            <a:pPr marL="457200" indent="-457200">
              <a:buFont typeface="+mj-lt"/>
              <a:buAutoNum type="arabicPeriod"/>
            </a:pPr>
            <a:r>
              <a:rPr lang="en-GB" dirty="0"/>
              <a:t>The association of co-sleeping and SIDS and parent/carer alcohol and drug use</a:t>
            </a:r>
          </a:p>
          <a:p>
            <a:pPr marL="457200" indent="-457200">
              <a:buFont typeface="+mj-lt"/>
              <a:buAutoNum type="arabicPeriod"/>
            </a:pPr>
            <a:r>
              <a:rPr lang="en-GB" dirty="0"/>
              <a:t>The association between SIDS and low birth weight or premature babies. </a:t>
            </a:r>
          </a:p>
          <a:p>
            <a:pPr marL="0" indent="0">
              <a:buNone/>
            </a:pPr>
            <a:endParaRPr lang="en-GB" dirty="0"/>
          </a:p>
          <a:p>
            <a:r>
              <a:rPr lang="en-GB" b="1" dirty="0"/>
              <a:t>Across the UK, on any one night, 22% of babies will be in bed with their parents. </a:t>
            </a:r>
          </a:p>
          <a:p>
            <a:endParaRPr lang="en-GB" dirty="0"/>
          </a:p>
        </p:txBody>
      </p:sp>
      <p:sp>
        <p:nvSpPr>
          <p:cNvPr id="4" name="Footer Placeholder 3">
            <a:extLst>
              <a:ext uri="{FF2B5EF4-FFF2-40B4-BE49-F238E27FC236}">
                <a16:creationId xmlns:a16="http://schemas.microsoft.com/office/drawing/2014/main" id="{3CCDAF23-4962-4192-9D7F-CAF737D12BC9}"/>
              </a:ext>
            </a:extLst>
          </p:cNvPr>
          <p:cNvSpPr>
            <a:spLocks noGrp="1"/>
          </p:cNvSpPr>
          <p:nvPr>
            <p:ph type="ftr" sz="quarter" idx="11"/>
          </p:nvPr>
        </p:nvSpPr>
        <p:spPr/>
        <p:txBody>
          <a:bodyPr/>
          <a:lstStyle/>
          <a:p>
            <a:pPr defTabSz="457200"/>
            <a:r>
              <a:rPr lang="en-GB" dirty="0">
                <a:latin typeface="Calibri" panose="020F0502020204030204"/>
              </a:rPr>
              <a:t>#everysleepcounts</a:t>
            </a:r>
          </a:p>
        </p:txBody>
      </p:sp>
      <p:pic>
        <p:nvPicPr>
          <p:cNvPr id="7" name="Picture 6">
            <a:extLst>
              <a:ext uri="{FF2B5EF4-FFF2-40B4-BE49-F238E27FC236}">
                <a16:creationId xmlns:a16="http://schemas.microsoft.com/office/drawing/2014/main" id="{AE329753-F2E6-4AF8-8910-BC6FA047B5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252" y="185948"/>
            <a:ext cx="1607680" cy="915196"/>
          </a:xfrm>
          <a:prstGeom prst="rect">
            <a:avLst/>
          </a:prstGeom>
        </p:spPr>
      </p:pic>
    </p:spTree>
    <p:extLst>
      <p:ext uri="{BB962C8B-B14F-4D97-AF65-F5344CB8AC3E}">
        <p14:creationId xmlns:p14="http://schemas.microsoft.com/office/powerpoint/2010/main" val="1217257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84" y="404664"/>
            <a:ext cx="7543800" cy="910148"/>
          </a:xfrm>
        </p:spPr>
        <p:txBody>
          <a:bodyPr/>
          <a:lstStyle/>
          <a:p>
            <a:pPr algn="ctr"/>
            <a:r>
              <a:rPr lang="en-GB" dirty="0"/>
              <a:t>Baby Development </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GB" dirty="0"/>
              <a:t>Young babies will wake frequently during the night and need to be fed and cared for – this is normal and not modifiable </a:t>
            </a:r>
          </a:p>
          <a:p>
            <a:pPr marL="457200" indent="-457200">
              <a:buFont typeface="+mj-lt"/>
              <a:buAutoNum type="arabicPeriod"/>
            </a:pPr>
            <a:r>
              <a:rPr lang="en-GB" dirty="0"/>
              <a:t>Many mothers sit up in bed when feeding their baby to try to stop falling asleep, if she unintentionally falls asleep this can make the sleep position dangerous for the baby</a:t>
            </a:r>
          </a:p>
          <a:p>
            <a:pPr marL="457200" indent="-457200">
              <a:buFont typeface="+mj-lt"/>
              <a:buAutoNum type="arabicPeriod"/>
            </a:pPr>
            <a:r>
              <a:rPr lang="en-GB" dirty="0"/>
              <a:t>Babies thrive on comfort and parents can feel that co-sleeping is the only way to settle the baby</a:t>
            </a:r>
          </a:p>
          <a:p>
            <a:pPr marL="457200" indent="-457200">
              <a:buFont typeface="+mj-lt"/>
              <a:buAutoNum type="arabicPeriod"/>
            </a:pPr>
            <a:r>
              <a:rPr lang="en-GB" dirty="0"/>
              <a:t>Young babies are unable to re-position themselves </a:t>
            </a:r>
          </a:p>
          <a:p>
            <a:pPr marL="457200" indent="-457200">
              <a:buFont typeface="+mj-lt"/>
              <a:buAutoNum type="arabicPeriod"/>
            </a:pPr>
            <a:r>
              <a:rPr lang="en-GB" dirty="0"/>
              <a:t>Babies have an immature nervous system and are unable to regulate their body temperature</a:t>
            </a:r>
          </a:p>
          <a:p>
            <a:pPr marL="457200" indent="-457200">
              <a:buFont typeface="+mj-lt"/>
              <a:buAutoNum type="arabicPeriod"/>
            </a:pPr>
            <a:r>
              <a:rPr lang="en-GB" dirty="0"/>
              <a:t>The baby’s head is the site of 40% of heat production and up to 85% heat loss – therefore covering the head (with hats/blankets) could result in thermal imbalance, which is associated with SIDs. </a:t>
            </a:r>
          </a:p>
          <a:p>
            <a:pPr marL="457200" indent="-457200">
              <a:buFont typeface="+mj-lt"/>
              <a:buAutoNum type="arabicPeriod"/>
            </a:pPr>
            <a:endParaRPr lang="en-GB" dirty="0"/>
          </a:p>
        </p:txBody>
      </p:sp>
      <p:sp>
        <p:nvSpPr>
          <p:cNvPr id="4" name="Footer Placeholder 3"/>
          <p:cNvSpPr>
            <a:spLocks noGrp="1"/>
          </p:cNvSpPr>
          <p:nvPr>
            <p:ph type="ftr" sz="quarter" idx="11"/>
          </p:nvPr>
        </p:nvSpPr>
        <p:spPr/>
        <p:txBody>
          <a:bodyPr/>
          <a:lstStyle/>
          <a:p>
            <a:pPr defTabSz="457200"/>
            <a:r>
              <a:rPr lang="en-GB" dirty="0">
                <a:latin typeface="Calibri" panose="020F0502020204030204"/>
              </a:rPr>
              <a:t>#everysleepcounts</a:t>
            </a:r>
          </a:p>
        </p:txBody>
      </p:sp>
      <p:pic>
        <p:nvPicPr>
          <p:cNvPr id="5" name="Picture 4">
            <a:extLst>
              <a:ext uri="{FF2B5EF4-FFF2-40B4-BE49-F238E27FC236}">
                <a16:creationId xmlns:a16="http://schemas.microsoft.com/office/drawing/2014/main" id="{7173E8D6-991D-4DF5-AD8D-86B042DBDF5E}"/>
              </a:ext>
            </a:extLst>
          </p:cNvPr>
          <p:cNvPicPr>
            <a:picLocks noChangeAspect="1"/>
          </p:cNvPicPr>
          <p:nvPr/>
        </p:nvPicPr>
        <p:blipFill>
          <a:blip r:embed="rId3"/>
          <a:stretch>
            <a:fillRect/>
          </a:stretch>
        </p:blipFill>
        <p:spPr>
          <a:xfrm>
            <a:off x="8760296" y="312796"/>
            <a:ext cx="1402202" cy="676715"/>
          </a:xfrm>
          <a:prstGeom prst="rect">
            <a:avLst/>
          </a:prstGeom>
        </p:spPr>
      </p:pic>
      <p:pic>
        <p:nvPicPr>
          <p:cNvPr id="7" name="Picture 6">
            <a:extLst>
              <a:ext uri="{FF2B5EF4-FFF2-40B4-BE49-F238E27FC236}">
                <a16:creationId xmlns:a16="http://schemas.microsoft.com/office/drawing/2014/main" id="{D70F56A4-C943-4522-96C2-74F42ADD7E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5520" y="177233"/>
            <a:ext cx="1643102" cy="935361"/>
          </a:xfrm>
          <a:prstGeom prst="rect">
            <a:avLst/>
          </a:prstGeom>
        </p:spPr>
      </p:pic>
    </p:spTree>
    <p:extLst>
      <p:ext uri="{BB962C8B-B14F-4D97-AF65-F5344CB8AC3E}">
        <p14:creationId xmlns:p14="http://schemas.microsoft.com/office/powerpoint/2010/main" val="4065653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0E7B-414F-4B5D-8ED5-D85FAF8EBCB6}"/>
              </a:ext>
            </a:extLst>
          </p:cNvPr>
          <p:cNvSpPr>
            <a:spLocks noGrp="1"/>
          </p:cNvSpPr>
          <p:nvPr>
            <p:ph type="title"/>
          </p:nvPr>
        </p:nvSpPr>
        <p:spPr/>
        <p:txBody>
          <a:bodyPr/>
          <a:lstStyle/>
          <a:p>
            <a:r>
              <a:rPr lang="en-GB" dirty="0"/>
              <a:t>Babies sleep needs</a:t>
            </a:r>
          </a:p>
        </p:txBody>
      </p:sp>
      <p:sp>
        <p:nvSpPr>
          <p:cNvPr id="3" name="Content Placeholder 2">
            <a:extLst>
              <a:ext uri="{FF2B5EF4-FFF2-40B4-BE49-F238E27FC236}">
                <a16:creationId xmlns:a16="http://schemas.microsoft.com/office/drawing/2014/main" id="{A41A1395-6BFB-46DD-B881-32ABC4F3012A}"/>
              </a:ext>
            </a:extLst>
          </p:cNvPr>
          <p:cNvSpPr>
            <a:spLocks noGrp="1"/>
          </p:cNvSpPr>
          <p:nvPr>
            <p:ph idx="1"/>
          </p:nvPr>
        </p:nvSpPr>
        <p:spPr/>
        <p:txBody>
          <a:bodyPr>
            <a:normAutofit lnSpcReduction="10000"/>
          </a:bodyPr>
          <a:lstStyle/>
          <a:p>
            <a:r>
              <a:rPr lang="en-GB" b="1" dirty="0" err="1"/>
              <a:t>Newborn</a:t>
            </a:r>
            <a:r>
              <a:rPr lang="en-GB" b="1" dirty="0"/>
              <a:t> sleep needs</a:t>
            </a:r>
          </a:p>
          <a:p>
            <a:r>
              <a:rPr lang="en-GB" dirty="0"/>
              <a:t>Most </a:t>
            </a:r>
            <a:r>
              <a:rPr lang="en-GB" dirty="0" err="1"/>
              <a:t>newborn</a:t>
            </a:r>
            <a:r>
              <a:rPr lang="en-GB" dirty="0"/>
              <a:t> babies are asleep more than they are awake. Their total daily sleep varies, but can be from 8 hours up to 16 or 18 hours. Babies will wake during the night because they need to be fed. Being too hot or too cold can also disturb their sleep.</a:t>
            </a:r>
          </a:p>
          <a:p>
            <a:r>
              <a:rPr lang="en-GB" b="1" dirty="0"/>
              <a:t>Sleep requirements at 3 to 6 months old</a:t>
            </a:r>
          </a:p>
          <a:p>
            <a:r>
              <a:rPr lang="en-GB" dirty="0"/>
              <a:t>As your baby grows, they'll need fewer night feeds and will be able to sleep for longer. Some babies will sleep for 8 hours or longer at night, but not all. By 4 months, they may be spending around twice as long sleeping at night as they do during the day.</a:t>
            </a:r>
          </a:p>
          <a:p>
            <a:r>
              <a:rPr lang="en-GB" b="1" dirty="0"/>
              <a:t>Baby sleep at 6 to 12 months</a:t>
            </a:r>
          </a:p>
          <a:p>
            <a:r>
              <a:rPr lang="en-GB" dirty="0"/>
              <a:t>For babies aged 6 months to a year, night feeds may no longer be necessary and some babies will sleep for up to 12 hours at night. Teething discomfort or hunger may wake some babies during the night.</a:t>
            </a:r>
          </a:p>
          <a:p>
            <a:endParaRPr lang="en-GB" dirty="0"/>
          </a:p>
        </p:txBody>
      </p:sp>
      <p:sp>
        <p:nvSpPr>
          <p:cNvPr id="4" name="Footer Placeholder 3">
            <a:extLst>
              <a:ext uri="{FF2B5EF4-FFF2-40B4-BE49-F238E27FC236}">
                <a16:creationId xmlns:a16="http://schemas.microsoft.com/office/drawing/2014/main" id="{DB031AE6-445E-4F61-824E-1D8344E4CEF8}"/>
              </a:ext>
            </a:extLst>
          </p:cNvPr>
          <p:cNvSpPr>
            <a:spLocks noGrp="1"/>
          </p:cNvSpPr>
          <p:nvPr>
            <p:ph type="ftr" sz="quarter" idx="11"/>
          </p:nvPr>
        </p:nvSpPr>
        <p:spPr/>
        <p:txBody>
          <a:bodyPr/>
          <a:lstStyle/>
          <a:p>
            <a:r>
              <a:rPr lang="en-GB"/>
              <a:t>#everysleepcountshampshire</a:t>
            </a:r>
            <a:endParaRPr lang="en-GB" dirty="0"/>
          </a:p>
        </p:txBody>
      </p:sp>
      <p:pic>
        <p:nvPicPr>
          <p:cNvPr id="5" name="Picture 4">
            <a:extLst>
              <a:ext uri="{FF2B5EF4-FFF2-40B4-BE49-F238E27FC236}">
                <a16:creationId xmlns:a16="http://schemas.microsoft.com/office/drawing/2014/main" id="{42C9AB36-E95D-4E2C-8153-2C021E366D21}"/>
              </a:ext>
            </a:extLst>
          </p:cNvPr>
          <p:cNvPicPr>
            <a:picLocks noChangeAspect="1"/>
          </p:cNvPicPr>
          <p:nvPr/>
        </p:nvPicPr>
        <p:blipFill>
          <a:blip r:embed="rId2"/>
          <a:stretch>
            <a:fillRect/>
          </a:stretch>
        </p:blipFill>
        <p:spPr>
          <a:xfrm>
            <a:off x="274247" y="73118"/>
            <a:ext cx="1646063" cy="938865"/>
          </a:xfrm>
          <a:prstGeom prst="rect">
            <a:avLst/>
          </a:prstGeom>
        </p:spPr>
      </p:pic>
      <p:pic>
        <p:nvPicPr>
          <p:cNvPr id="6" name="Picture 5">
            <a:extLst>
              <a:ext uri="{FF2B5EF4-FFF2-40B4-BE49-F238E27FC236}">
                <a16:creationId xmlns:a16="http://schemas.microsoft.com/office/drawing/2014/main" id="{4CF6B930-5A12-411D-95DC-4AA33C1E0A85}"/>
              </a:ext>
            </a:extLst>
          </p:cNvPr>
          <p:cNvPicPr>
            <a:picLocks noChangeAspect="1"/>
          </p:cNvPicPr>
          <p:nvPr/>
        </p:nvPicPr>
        <p:blipFill>
          <a:blip r:embed="rId3"/>
          <a:stretch>
            <a:fillRect/>
          </a:stretch>
        </p:blipFill>
        <p:spPr>
          <a:xfrm>
            <a:off x="10346206" y="178233"/>
            <a:ext cx="1402202" cy="676715"/>
          </a:xfrm>
          <a:prstGeom prst="rect">
            <a:avLst/>
          </a:prstGeom>
        </p:spPr>
      </p:pic>
    </p:spTree>
    <p:extLst>
      <p:ext uri="{BB962C8B-B14F-4D97-AF65-F5344CB8AC3E}">
        <p14:creationId xmlns:p14="http://schemas.microsoft.com/office/powerpoint/2010/main" val="157814331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44B5903D0C9C4291C2E96044A18E1F" ma:contentTypeVersion="6" ma:contentTypeDescription="Create a new document." ma:contentTypeScope="" ma:versionID="25cb1dd2dfe55d92a54b3e2380b45da8">
  <xsd:schema xmlns:xsd="http://www.w3.org/2001/XMLSchema" xmlns:xs="http://www.w3.org/2001/XMLSchema" xmlns:p="http://schemas.microsoft.com/office/2006/metadata/properties" xmlns:ns3="0c77f37c-e172-4645-9188-5236ed37eb12" targetNamespace="http://schemas.microsoft.com/office/2006/metadata/properties" ma:root="true" ma:fieldsID="e1dc2da40ba591fd4ecf871700e9db39" ns3:_="">
    <xsd:import namespace="0c77f37c-e172-4645-9188-5236ed37eb1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77f37c-e172-4645-9188-5236ed37eb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F9DBDD-4BEE-47BC-B2AA-4C17C59FD2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77f37c-e172-4645-9188-5236ed37eb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1CA7B3-0F8E-4453-85CD-0FC66133A4A0}">
  <ds:schemaRefs>
    <ds:schemaRef ds:uri="http://schemas.microsoft.com/sharepoint/v3/contenttype/forms"/>
  </ds:schemaRefs>
</ds:datastoreItem>
</file>

<file path=customXml/itemProps3.xml><?xml version="1.0" encoding="utf-8"?>
<ds:datastoreItem xmlns:ds="http://schemas.openxmlformats.org/officeDocument/2006/customXml" ds:itemID="{A281257C-688C-4A73-8E9E-C2B0B3EEC21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352</TotalTime>
  <Words>3307</Words>
  <Application>Microsoft Office PowerPoint</Application>
  <PresentationFormat>Widescreen</PresentationFormat>
  <Paragraphs>300</Paragraphs>
  <Slides>42</Slides>
  <Notes>30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42</vt:i4>
      </vt:variant>
    </vt:vector>
  </HeadingPairs>
  <TitlesOfParts>
    <vt:vector size="49" baseType="lpstr">
      <vt:lpstr>Arial</vt:lpstr>
      <vt:lpstr>Calibri</vt:lpstr>
      <vt:lpstr>Calibri Light</vt:lpstr>
      <vt:lpstr>Wingdings</vt:lpstr>
      <vt:lpstr>Retrospect</vt:lpstr>
      <vt:lpstr>6_Default Design</vt:lpstr>
      <vt:lpstr>8_Default Design</vt:lpstr>
      <vt:lpstr>Every Sleep Counts</vt:lpstr>
      <vt:lpstr>Aims of the training session </vt:lpstr>
      <vt:lpstr> Social media</vt:lpstr>
      <vt:lpstr>Why are we doing this programme</vt:lpstr>
      <vt:lpstr>What do we want to achieve</vt:lpstr>
      <vt:lpstr>SIDS Background </vt:lpstr>
      <vt:lpstr>Co-sleeping and sudden infant death syndrome</vt:lpstr>
      <vt:lpstr>Baby Development </vt:lpstr>
      <vt:lpstr>Babies sleep needs</vt:lpstr>
      <vt:lpstr>Types of sleep</vt:lpstr>
      <vt:lpstr>What is Every Sleep Counts</vt:lpstr>
      <vt:lpstr>The message</vt:lpstr>
      <vt:lpstr>The message</vt:lpstr>
      <vt:lpstr>The message</vt:lpstr>
      <vt:lpstr>The message</vt:lpstr>
      <vt:lpstr>The message</vt:lpstr>
      <vt:lpstr>The message</vt:lpstr>
      <vt:lpstr>The message</vt:lpstr>
      <vt:lpstr>The message</vt:lpstr>
      <vt:lpstr>The message</vt:lpstr>
      <vt:lpstr>Planning ahead</vt:lpstr>
      <vt:lpstr>What can parents do to reduce the risk of SIDS</vt:lpstr>
      <vt:lpstr>What can parents do to reduce the risk of SIDS</vt:lpstr>
      <vt:lpstr>Who is currently involved in the programme?</vt:lpstr>
      <vt:lpstr>Safe Sleep Programme</vt:lpstr>
      <vt:lpstr>PowerPoint Presentation</vt:lpstr>
      <vt:lpstr>PowerPoint Presentation</vt:lpstr>
      <vt:lpstr>PowerPoint Presentation</vt:lpstr>
      <vt:lpstr>PowerPoint Presentation</vt:lpstr>
      <vt:lpstr>Overlay Offence</vt:lpstr>
      <vt:lpstr>Police Response</vt:lpstr>
      <vt:lpstr>Wider Neglect Considerations (wilful)</vt:lpstr>
      <vt:lpstr>Key points</vt:lpstr>
      <vt:lpstr>How can professionals help parents?</vt:lpstr>
      <vt:lpstr>Introducing Every Sleep Counts to parents/ carers</vt:lpstr>
      <vt:lpstr>Materials </vt:lpstr>
      <vt:lpstr>Materials</vt:lpstr>
      <vt:lpstr>Materials</vt:lpstr>
      <vt:lpstr>Materials</vt:lpstr>
      <vt:lpstr>Pilot Findings  </vt:lpstr>
      <vt:lpstr>Materials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 Sleep Counts</dc:title>
  <dc:creator>Smith, Samantha (Childrens Services)</dc:creator>
  <cp:lastModifiedBy>McCue, Susan</cp:lastModifiedBy>
  <cp:revision>14</cp:revision>
  <dcterms:created xsi:type="dcterms:W3CDTF">2020-02-11T09:02:28Z</dcterms:created>
  <dcterms:modified xsi:type="dcterms:W3CDTF">2020-03-10T12:48:34Z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0x010100C944B5903D0C9C4291C2E96044A18E1F</vt:lpwstr>
  </property>
</Properties>
</file>