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85" r:id="rId2"/>
    <p:sldId id="300" r:id="rId3"/>
    <p:sldId id="301" r:id="rId4"/>
    <p:sldId id="287" r:id="rId5"/>
    <p:sldId id="288" r:id="rId6"/>
    <p:sldId id="306" r:id="rId7"/>
    <p:sldId id="289" r:id="rId8"/>
    <p:sldId id="303" r:id="rId9"/>
    <p:sldId id="290" r:id="rId10"/>
    <p:sldId id="291" r:id="rId11"/>
    <p:sldId id="292" r:id="rId12"/>
    <p:sldId id="294" r:id="rId13"/>
    <p:sldId id="295" r:id="rId14"/>
    <p:sldId id="305" r:id="rId15"/>
    <p:sldId id="296" r:id="rId16"/>
    <p:sldId id="297" r:id="rId17"/>
  </p:sldIdLst>
  <p:sldSz cx="9144000" cy="6858000" type="screen4x3"/>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scfsgsb" initials="cscfsgsb" lastIdx="7" clrIdx="0"/>
  <p:cmAuthor id="1" name="cscfsgss" initials="cscfsgss" lastIdx="2" clrIdx="1"/>
  <p:cmAuthor id="2" name="cscfsgjd" initials="cscfsgjd"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850"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8895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08413" y="0"/>
            <a:ext cx="2914650" cy="488950"/>
          </a:xfrm>
          <a:prstGeom prst="rect">
            <a:avLst/>
          </a:prstGeom>
        </p:spPr>
        <p:txBody>
          <a:bodyPr vert="horz" lIns="91440" tIns="45720" rIns="91440" bIns="45720" rtlCol="0"/>
          <a:lstStyle>
            <a:lvl1pPr algn="r">
              <a:defRPr sz="1200"/>
            </a:lvl1pPr>
          </a:lstStyle>
          <a:p>
            <a:fld id="{072AD0BE-6452-4694-AAFC-E528639E19FE}" type="datetimeFigureOut">
              <a:rPr lang="en-GB" smtClean="0"/>
              <a:t>10/10/2019</a:t>
            </a:fld>
            <a:endParaRPr lang="en-GB" dirty="0"/>
          </a:p>
        </p:txBody>
      </p:sp>
      <p:sp>
        <p:nvSpPr>
          <p:cNvPr id="4" name="Slide Image Placeholder 3"/>
          <p:cNvSpPr>
            <a:spLocks noGrp="1" noRot="1" noChangeAspect="1"/>
          </p:cNvSpPr>
          <p:nvPr>
            <p:ph type="sldImg" idx="2"/>
          </p:nvPr>
        </p:nvSpPr>
        <p:spPr>
          <a:xfrm>
            <a:off x="919163" y="733425"/>
            <a:ext cx="4886325" cy="36655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3100" y="4643438"/>
            <a:ext cx="5378450" cy="43973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283700"/>
            <a:ext cx="2914650" cy="48895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8413" y="9283700"/>
            <a:ext cx="2914650" cy="488950"/>
          </a:xfrm>
          <a:prstGeom prst="rect">
            <a:avLst/>
          </a:prstGeom>
        </p:spPr>
        <p:txBody>
          <a:bodyPr vert="horz" lIns="91440" tIns="45720" rIns="91440" bIns="45720" rtlCol="0" anchor="b"/>
          <a:lstStyle>
            <a:lvl1pPr algn="r">
              <a:defRPr sz="1200"/>
            </a:lvl1pPr>
          </a:lstStyle>
          <a:p>
            <a:fld id="{102FB315-08A8-4FC6-8538-A03348DDC22E}" type="slidenum">
              <a:rPr lang="en-GB" smtClean="0"/>
              <a:t>‹#›</a:t>
            </a:fld>
            <a:endParaRPr lang="en-GB" dirty="0"/>
          </a:p>
        </p:txBody>
      </p:sp>
    </p:spTree>
    <p:extLst>
      <p:ext uri="{BB962C8B-B14F-4D97-AF65-F5344CB8AC3E}">
        <p14:creationId xmlns:p14="http://schemas.microsoft.com/office/powerpoint/2010/main" val="1470306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87A269D-29A5-430C-8645-AD42010F6FA5}" type="slidenum">
              <a:rPr lang="en-GB" smtClean="0"/>
              <a:t>1</a:t>
            </a:fld>
            <a:endParaRPr lang="en-GB" dirty="0"/>
          </a:p>
        </p:txBody>
      </p:sp>
    </p:spTree>
    <p:extLst>
      <p:ext uri="{BB962C8B-B14F-4D97-AF65-F5344CB8AC3E}">
        <p14:creationId xmlns:p14="http://schemas.microsoft.com/office/powerpoint/2010/main" val="4338732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87A269D-29A5-430C-8645-AD42010F6FA5}" type="slidenum">
              <a:rPr lang="en-GB" smtClean="0"/>
              <a:t>10</a:t>
            </a:fld>
            <a:endParaRPr lang="en-GB" dirty="0"/>
          </a:p>
        </p:txBody>
      </p:sp>
    </p:spTree>
    <p:extLst>
      <p:ext uri="{BB962C8B-B14F-4D97-AF65-F5344CB8AC3E}">
        <p14:creationId xmlns:p14="http://schemas.microsoft.com/office/powerpoint/2010/main" val="197361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a:ln/>
        </p:spPr>
      </p:sp>
      <p:sp>
        <p:nvSpPr>
          <p:cNvPr id="141315" name="Notes Placeholder 2"/>
          <p:cNvSpPr>
            <a:spLocks noGrp="1"/>
          </p:cNvSpPr>
          <p:nvPr>
            <p:ph type="body" idx="1"/>
          </p:nvPr>
        </p:nvSpPr>
        <p:spPr>
          <a:xfrm>
            <a:off x="671864" y="4643787"/>
            <a:ext cx="5380922" cy="4577078"/>
          </a:xfrm>
          <a:noFill/>
        </p:spPr>
        <p:txBody>
          <a:bodyPr/>
          <a:lstStyle/>
          <a:p>
            <a:endParaRPr lang="en-GB" altLang="en-US" dirty="0"/>
          </a:p>
        </p:txBody>
      </p:sp>
      <p:sp>
        <p:nvSpPr>
          <p:cNvPr id="141316" name="Slide Number Placeholder 3"/>
          <p:cNvSpPr>
            <a:spLocks noGrp="1"/>
          </p:cNvSpPr>
          <p:nvPr>
            <p:ph type="sldNum" sz="quarter" idx="5"/>
          </p:nvPr>
        </p:nvSpPr>
        <p:spPr>
          <a:noFill/>
        </p:spPr>
        <p:txBody>
          <a:bodyPr/>
          <a:lstStyle>
            <a:lvl1pPr algn="l" defTabSz="889318" eaLnBrk="0" hangingPunct="0">
              <a:spcBef>
                <a:spcPct val="30000"/>
              </a:spcBef>
              <a:defRPr sz="1100">
                <a:solidFill>
                  <a:schemeClr val="tx1"/>
                </a:solidFill>
                <a:latin typeface="Times New Roman" pitchFamily="18" charset="0"/>
              </a:defRPr>
            </a:lvl1pPr>
            <a:lvl2pPr marL="707646" indent="-271045" algn="l" defTabSz="889318" eaLnBrk="0" hangingPunct="0">
              <a:spcBef>
                <a:spcPct val="30000"/>
              </a:spcBef>
              <a:defRPr sz="1100">
                <a:solidFill>
                  <a:schemeClr val="tx1"/>
                </a:solidFill>
                <a:latin typeface="Times New Roman" pitchFamily="18" charset="0"/>
              </a:defRPr>
            </a:lvl2pPr>
            <a:lvl3pPr marL="1088573" indent="-216835" algn="l" defTabSz="889318" eaLnBrk="0" hangingPunct="0">
              <a:spcBef>
                <a:spcPct val="30000"/>
              </a:spcBef>
              <a:defRPr sz="1100">
                <a:solidFill>
                  <a:schemeClr val="tx1"/>
                </a:solidFill>
                <a:latin typeface="Times New Roman" pitchFamily="18" charset="0"/>
              </a:defRPr>
            </a:lvl3pPr>
            <a:lvl4pPr marL="1523708" indent="-216835" algn="l" defTabSz="889318" eaLnBrk="0" hangingPunct="0">
              <a:spcBef>
                <a:spcPct val="30000"/>
              </a:spcBef>
              <a:defRPr sz="1100">
                <a:solidFill>
                  <a:schemeClr val="tx1"/>
                </a:solidFill>
                <a:latin typeface="Times New Roman" pitchFamily="18" charset="0"/>
              </a:defRPr>
            </a:lvl4pPr>
            <a:lvl5pPr marL="1960309" indent="-216835" algn="l" defTabSz="889318" eaLnBrk="0" hangingPunct="0">
              <a:spcBef>
                <a:spcPct val="30000"/>
              </a:spcBef>
              <a:defRPr sz="1100">
                <a:solidFill>
                  <a:schemeClr val="tx1"/>
                </a:solidFill>
                <a:latin typeface="Times New Roman" pitchFamily="18" charset="0"/>
              </a:defRPr>
            </a:lvl5pPr>
            <a:lvl6pPr marL="2382259" indent="-216835" defTabSz="889318" eaLnBrk="0" fontAlgn="base" hangingPunct="0">
              <a:spcBef>
                <a:spcPct val="30000"/>
              </a:spcBef>
              <a:spcAft>
                <a:spcPct val="0"/>
              </a:spcAft>
              <a:defRPr sz="1100">
                <a:solidFill>
                  <a:schemeClr val="tx1"/>
                </a:solidFill>
                <a:latin typeface="Times New Roman" pitchFamily="18" charset="0"/>
              </a:defRPr>
            </a:lvl6pPr>
            <a:lvl7pPr marL="2804209" indent="-216835" defTabSz="889318" eaLnBrk="0" fontAlgn="base" hangingPunct="0">
              <a:spcBef>
                <a:spcPct val="30000"/>
              </a:spcBef>
              <a:spcAft>
                <a:spcPct val="0"/>
              </a:spcAft>
              <a:defRPr sz="1100">
                <a:solidFill>
                  <a:schemeClr val="tx1"/>
                </a:solidFill>
                <a:latin typeface="Times New Roman" pitchFamily="18" charset="0"/>
              </a:defRPr>
            </a:lvl7pPr>
            <a:lvl8pPr marL="3226158" indent="-216835" defTabSz="889318" eaLnBrk="0" fontAlgn="base" hangingPunct="0">
              <a:spcBef>
                <a:spcPct val="30000"/>
              </a:spcBef>
              <a:spcAft>
                <a:spcPct val="0"/>
              </a:spcAft>
              <a:defRPr sz="1100">
                <a:solidFill>
                  <a:schemeClr val="tx1"/>
                </a:solidFill>
                <a:latin typeface="Times New Roman" pitchFamily="18" charset="0"/>
              </a:defRPr>
            </a:lvl8pPr>
            <a:lvl9pPr marL="3648108" indent="-216835" defTabSz="889318" eaLnBrk="0" fontAlgn="base" hangingPunct="0">
              <a:spcBef>
                <a:spcPct val="30000"/>
              </a:spcBef>
              <a:spcAft>
                <a:spcPct val="0"/>
              </a:spcAft>
              <a:defRPr sz="1100">
                <a:solidFill>
                  <a:schemeClr val="tx1"/>
                </a:solidFill>
                <a:latin typeface="Times New Roman" pitchFamily="18" charset="0"/>
              </a:defRPr>
            </a:lvl9pPr>
          </a:lstStyle>
          <a:p>
            <a:pPr algn="r" eaLnBrk="1" hangingPunct="1">
              <a:spcBef>
                <a:spcPct val="0"/>
              </a:spcBef>
            </a:pPr>
            <a:fld id="{4F24F767-6421-4DCB-81C1-7710B8DA805C}" type="slidenum">
              <a:rPr lang="en-GB" altLang="en-US" smtClean="0"/>
              <a:pPr algn="r" eaLnBrk="1" hangingPunct="1">
                <a:spcBef>
                  <a:spcPct val="0"/>
                </a:spcBef>
              </a:pPr>
              <a:t>11</a:t>
            </a:fld>
            <a:endParaRPr lang="en-GB"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87A269D-29A5-430C-8645-AD42010F6FA5}" type="slidenum">
              <a:rPr lang="en-GB" smtClean="0"/>
              <a:t>12</a:t>
            </a:fld>
            <a:endParaRPr lang="en-GB" dirty="0"/>
          </a:p>
        </p:txBody>
      </p:sp>
    </p:spTree>
    <p:extLst>
      <p:ext uri="{BB962C8B-B14F-4D97-AF65-F5344CB8AC3E}">
        <p14:creationId xmlns:p14="http://schemas.microsoft.com/office/powerpoint/2010/main" val="4338732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dirty="0"/>
          </a:p>
        </p:txBody>
      </p:sp>
      <p:sp>
        <p:nvSpPr>
          <p:cNvPr id="4" name="Slide Number Placeholder 3"/>
          <p:cNvSpPr>
            <a:spLocks noGrp="1"/>
          </p:cNvSpPr>
          <p:nvPr>
            <p:ph type="sldNum" sz="quarter" idx="10"/>
          </p:nvPr>
        </p:nvSpPr>
        <p:spPr/>
        <p:txBody>
          <a:bodyPr/>
          <a:lstStyle/>
          <a:p>
            <a:fld id="{C87A269D-29A5-430C-8645-AD42010F6FA5}" type="slidenum">
              <a:rPr lang="en-GB" smtClean="0"/>
              <a:t>13</a:t>
            </a:fld>
            <a:endParaRPr lang="en-GB" dirty="0"/>
          </a:p>
        </p:txBody>
      </p:sp>
    </p:spTree>
    <p:extLst>
      <p:ext uri="{BB962C8B-B14F-4D97-AF65-F5344CB8AC3E}">
        <p14:creationId xmlns:p14="http://schemas.microsoft.com/office/powerpoint/2010/main" val="38746344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a:ln/>
        </p:spPr>
      </p:sp>
      <p:sp>
        <p:nvSpPr>
          <p:cNvPr id="141315" name="Notes Placeholder 2"/>
          <p:cNvSpPr>
            <a:spLocks noGrp="1"/>
          </p:cNvSpPr>
          <p:nvPr>
            <p:ph type="body" idx="1"/>
          </p:nvPr>
        </p:nvSpPr>
        <p:spPr>
          <a:xfrm>
            <a:off x="671864" y="4643787"/>
            <a:ext cx="5380922" cy="4577078"/>
          </a:xfrm>
          <a:noFill/>
        </p:spPr>
        <p:txBody>
          <a:bodyPr/>
          <a:lstStyle/>
          <a:p>
            <a:endParaRPr lang="en-GB" altLang="en-US" dirty="0"/>
          </a:p>
        </p:txBody>
      </p:sp>
      <p:sp>
        <p:nvSpPr>
          <p:cNvPr id="141316" name="Slide Number Placeholder 3"/>
          <p:cNvSpPr>
            <a:spLocks noGrp="1"/>
          </p:cNvSpPr>
          <p:nvPr>
            <p:ph type="sldNum" sz="quarter" idx="5"/>
          </p:nvPr>
        </p:nvSpPr>
        <p:spPr>
          <a:noFill/>
        </p:spPr>
        <p:txBody>
          <a:bodyPr/>
          <a:lstStyle>
            <a:lvl1pPr algn="l" defTabSz="889318" eaLnBrk="0" hangingPunct="0">
              <a:spcBef>
                <a:spcPct val="30000"/>
              </a:spcBef>
              <a:defRPr sz="1100">
                <a:solidFill>
                  <a:schemeClr val="tx1"/>
                </a:solidFill>
                <a:latin typeface="Times New Roman" pitchFamily="18" charset="0"/>
              </a:defRPr>
            </a:lvl1pPr>
            <a:lvl2pPr marL="707646" indent="-271045" algn="l" defTabSz="889318" eaLnBrk="0" hangingPunct="0">
              <a:spcBef>
                <a:spcPct val="30000"/>
              </a:spcBef>
              <a:defRPr sz="1100">
                <a:solidFill>
                  <a:schemeClr val="tx1"/>
                </a:solidFill>
                <a:latin typeface="Times New Roman" pitchFamily="18" charset="0"/>
              </a:defRPr>
            </a:lvl2pPr>
            <a:lvl3pPr marL="1088573" indent="-216835" algn="l" defTabSz="889318" eaLnBrk="0" hangingPunct="0">
              <a:spcBef>
                <a:spcPct val="30000"/>
              </a:spcBef>
              <a:defRPr sz="1100">
                <a:solidFill>
                  <a:schemeClr val="tx1"/>
                </a:solidFill>
                <a:latin typeface="Times New Roman" pitchFamily="18" charset="0"/>
              </a:defRPr>
            </a:lvl3pPr>
            <a:lvl4pPr marL="1523708" indent="-216835" algn="l" defTabSz="889318" eaLnBrk="0" hangingPunct="0">
              <a:spcBef>
                <a:spcPct val="30000"/>
              </a:spcBef>
              <a:defRPr sz="1100">
                <a:solidFill>
                  <a:schemeClr val="tx1"/>
                </a:solidFill>
                <a:latin typeface="Times New Roman" pitchFamily="18" charset="0"/>
              </a:defRPr>
            </a:lvl4pPr>
            <a:lvl5pPr marL="1960309" indent="-216835" algn="l" defTabSz="889318" eaLnBrk="0" hangingPunct="0">
              <a:spcBef>
                <a:spcPct val="30000"/>
              </a:spcBef>
              <a:defRPr sz="1100">
                <a:solidFill>
                  <a:schemeClr val="tx1"/>
                </a:solidFill>
                <a:latin typeface="Times New Roman" pitchFamily="18" charset="0"/>
              </a:defRPr>
            </a:lvl5pPr>
            <a:lvl6pPr marL="2382259" indent="-216835" defTabSz="889318" eaLnBrk="0" fontAlgn="base" hangingPunct="0">
              <a:spcBef>
                <a:spcPct val="30000"/>
              </a:spcBef>
              <a:spcAft>
                <a:spcPct val="0"/>
              </a:spcAft>
              <a:defRPr sz="1100">
                <a:solidFill>
                  <a:schemeClr val="tx1"/>
                </a:solidFill>
                <a:latin typeface="Times New Roman" pitchFamily="18" charset="0"/>
              </a:defRPr>
            </a:lvl6pPr>
            <a:lvl7pPr marL="2804209" indent="-216835" defTabSz="889318" eaLnBrk="0" fontAlgn="base" hangingPunct="0">
              <a:spcBef>
                <a:spcPct val="30000"/>
              </a:spcBef>
              <a:spcAft>
                <a:spcPct val="0"/>
              </a:spcAft>
              <a:defRPr sz="1100">
                <a:solidFill>
                  <a:schemeClr val="tx1"/>
                </a:solidFill>
                <a:latin typeface="Times New Roman" pitchFamily="18" charset="0"/>
              </a:defRPr>
            </a:lvl7pPr>
            <a:lvl8pPr marL="3226158" indent="-216835" defTabSz="889318" eaLnBrk="0" fontAlgn="base" hangingPunct="0">
              <a:spcBef>
                <a:spcPct val="30000"/>
              </a:spcBef>
              <a:spcAft>
                <a:spcPct val="0"/>
              </a:spcAft>
              <a:defRPr sz="1100">
                <a:solidFill>
                  <a:schemeClr val="tx1"/>
                </a:solidFill>
                <a:latin typeface="Times New Roman" pitchFamily="18" charset="0"/>
              </a:defRPr>
            </a:lvl8pPr>
            <a:lvl9pPr marL="3648108" indent="-216835" defTabSz="889318" eaLnBrk="0" fontAlgn="base" hangingPunct="0">
              <a:spcBef>
                <a:spcPct val="30000"/>
              </a:spcBef>
              <a:spcAft>
                <a:spcPct val="0"/>
              </a:spcAft>
              <a:defRPr sz="1100">
                <a:solidFill>
                  <a:schemeClr val="tx1"/>
                </a:solidFill>
                <a:latin typeface="Times New Roman" pitchFamily="18" charset="0"/>
              </a:defRPr>
            </a:lvl9pPr>
          </a:lstStyle>
          <a:p>
            <a:pPr algn="r" eaLnBrk="1" hangingPunct="1">
              <a:spcBef>
                <a:spcPct val="0"/>
              </a:spcBef>
            </a:pPr>
            <a:fld id="{4F24F767-6421-4DCB-81C1-7710B8DA805C}" type="slidenum">
              <a:rPr lang="en-GB" altLang="en-US" smtClean="0"/>
              <a:pPr algn="r" eaLnBrk="1" hangingPunct="1">
                <a:spcBef>
                  <a:spcPct val="0"/>
                </a:spcBef>
              </a:pPr>
              <a:t>14</a:t>
            </a:fld>
            <a:endParaRPr lang="en-GB"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dirty="0"/>
          </a:p>
        </p:txBody>
      </p:sp>
      <p:sp>
        <p:nvSpPr>
          <p:cNvPr id="4" name="Slide Number Placeholder 3"/>
          <p:cNvSpPr>
            <a:spLocks noGrp="1"/>
          </p:cNvSpPr>
          <p:nvPr>
            <p:ph type="sldNum" sz="quarter" idx="10"/>
          </p:nvPr>
        </p:nvSpPr>
        <p:spPr/>
        <p:txBody>
          <a:bodyPr/>
          <a:lstStyle/>
          <a:p>
            <a:fld id="{C87A269D-29A5-430C-8645-AD42010F6FA5}" type="slidenum">
              <a:rPr lang="en-GB" smtClean="0"/>
              <a:t>15</a:t>
            </a:fld>
            <a:endParaRPr lang="en-GB" dirty="0"/>
          </a:p>
        </p:txBody>
      </p:sp>
    </p:spTree>
    <p:extLst>
      <p:ext uri="{BB962C8B-B14F-4D97-AF65-F5344CB8AC3E}">
        <p14:creationId xmlns:p14="http://schemas.microsoft.com/office/powerpoint/2010/main" val="38746344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a:ln/>
        </p:spPr>
      </p:sp>
      <p:sp>
        <p:nvSpPr>
          <p:cNvPr id="141315" name="Notes Placeholder 2"/>
          <p:cNvSpPr>
            <a:spLocks noGrp="1"/>
          </p:cNvSpPr>
          <p:nvPr>
            <p:ph type="body" idx="1"/>
          </p:nvPr>
        </p:nvSpPr>
        <p:spPr>
          <a:xfrm>
            <a:off x="671864" y="4643787"/>
            <a:ext cx="5380922" cy="4577078"/>
          </a:xfrm>
          <a:noFill/>
        </p:spPr>
        <p:txBody>
          <a:bodyPr/>
          <a:lstStyle/>
          <a:p>
            <a:endParaRPr lang="en-GB" altLang="en-US" dirty="0"/>
          </a:p>
        </p:txBody>
      </p:sp>
      <p:sp>
        <p:nvSpPr>
          <p:cNvPr id="141316" name="Slide Number Placeholder 3"/>
          <p:cNvSpPr>
            <a:spLocks noGrp="1"/>
          </p:cNvSpPr>
          <p:nvPr>
            <p:ph type="sldNum" sz="quarter" idx="5"/>
          </p:nvPr>
        </p:nvSpPr>
        <p:spPr>
          <a:noFill/>
        </p:spPr>
        <p:txBody>
          <a:bodyPr/>
          <a:lstStyle>
            <a:lvl1pPr algn="l" defTabSz="889318" eaLnBrk="0" hangingPunct="0">
              <a:spcBef>
                <a:spcPct val="30000"/>
              </a:spcBef>
              <a:defRPr sz="1100">
                <a:solidFill>
                  <a:schemeClr val="tx1"/>
                </a:solidFill>
                <a:latin typeface="Times New Roman" pitchFamily="18" charset="0"/>
              </a:defRPr>
            </a:lvl1pPr>
            <a:lvl2pPr marL="707646" indent="-271045" algn="l" defTabSz="889318" eaLnBrk="0" hangingPunct="0">
              <a:spcBef>
                <a:spcPct val="30000"/>
              </a:spcBef>
              <a:defRPr sz="1100">
                <a:solidFill>
                  <a:schemeClr val="tx1"/>
                </a:solidFill>
                <a:latin typeface="Times New Roman" pitchFamily="18" charset="0"/>
              </a:defRPr>
            </a:lvl2pPr>
            <a:lvl3pPr marL="1088573" indent="-216835" algn="l" defTabSz="889318" eaLnBrk="0" hangingPunct="0">
              <a:spcBef>
                <a:spcPct val="30000"/>
              </a:spcBef>
              <a:defRPr sz="1100">
                <a:solidFill>
                  <a:schemeClr val="tx1"/>
                </a:solidFill>
                <a:latin typeface="Times New Roman" pitchFamily="18" charset="0"/>
              </a:defRPr>
            </a:lvl3pPr>
            <a:lvl4pPr marL="1523708" indent="-216835" algn="l" defTabSz="889318" eaLnBrk="0" hangingPunct="0">
              <a:spcBef>
                <a:spcPct val="30000"/>
              </a:spcBef>
              <a:defRPr sz="1100">
                <a:solidFill>
                  <a:schemeClr val="tx1"/>
                </a:solidFill>
                <a:latin typeface="Times New Roman" pitchFamily="18" charset="0"/>
              </a:defRPr>
            </a:lvl4pPr>
            <a:lvl5pPr marL="1960309" indent="-216835" algn="l" defTabSz="889318" eaLnBrk="0" hangingPunct="0">
              <a:spcBef>
                <a:spcPct val="30000"/>
              </a:spcBef>
              <a:defRPr sz="1100">
                <a:solidFill>
                  <a:schemeClr val="tx1"/>
                </a:solidFill>
                <a:latin typeface="Times New Roman" pitchFamily="18" charset="0"/>
              </a:defRPr>
            </a:lvl5pPr>
            <a:lvl6pPr marL="2382259" indent="-216835" defTabSz="889318" eaLnBrk="0" fontAlgn="base" hangingPunct="0">
              <a:spcBef>
                <a:spcPct val="30000"/>
              </a:spcBef>
              <a:spcAft>
                <a:spcPct val="0"/>
              </a:spcAft>
              <a:defRPr sz="1100">
                <a:solidFill>
                  <a:schemeClr val="tx1"/>
                </a:solidFill>
                <a:latin typeface="Times New Roman" pitchFamily="18" charset="0"/>
              </a:defRPr>
            </a:lvl6pPr>
            <a:lvl7pPr marL="2804209" indent="-216835" defTabSz="889318" eaLnBrk="0" fontAlgn="base" hangingPunct="0">
              <a:spcBef>
                <a:spcPct val="30000"/>
              </a:spcBef>
              <a:spcAft>
                <a:spcPct val="0"/>
              </a:spcAft>
              <a:defRPr sz="1100">
                <a:solidFill>
                  <a:schemeClr val="tx1"/>
                </a:solidFill>
                <a:latin typeface="Times New Roman" pitchFamily="18" charset="0"/>
              </a:defRPr>
            </a:lvl7pPr>
            <a:lvl8pPr marL="3226158" indent="-216835" defTabSz="889318" eaLnBrk="0" fontAlgn="base" hangingPunct="0">
              <a:spcBef>
                <a:spcPct val="30000"/>
              </a:spcBef>
              <a:spcAft>
                <a:spcPct val="0"/>
              </a:spcAft>
              <a:defRPr sz="1100">
                <a:solidFill>
                  <a:schemeClr val="tx1"/>
                </a:solidFill>
                <a:latin typeface="Times New Roman" pitchFamily="18" charset="0"/>
              </a:defRPr>
            </a:lvl8pPr>
            <a:lvl9pPr marL="3648108" indent="-216835" defTabSz="889318" eaLnBrk="0" fontAlgn="base" hangingPunct="0">
              <a:spcBef>
                <a:spcPct val="30000"/>
              </a:spcBef>
              <a:spcAft>
                <a:spcPct val="0"/>
              </a:spcAft>
              <a:defRPr sz="1100">
                <a:solidFill>
                  <a:schemeClr val="tx1"/>
                </a:solidFill>
                <a:latin typeface="Times New Roman" pitchFamily="18" charset="0"/>
              </a:defRPr>
            </a:lvl9pPr>
          </a:lstStyle>
          <a:p>
            <a:pPr algn="r" eaLnBrk="1" hangingPunct="1">
              <a:spcBef>
                <a:spcPct val="0"/>
              </a:spcBef>
            </a:pPr>
            <a:fld id="{4F24F767-6421-4DCB-81C1-7710B8DA805C}" type="slidenum">
              <a:rPr lang="en-GB" altLang="en-US" smtClean="0"/>
              <a:pPr algn="r" eaLnBrk="1" hangingPunct="1">
                <a:spcBef>
                  <a:spcPct val="0"/>
                </a:spcBef>
              </a:pPr>
              <a:t>16</a:t>
            </a:fld>
            <a:endParaRPr lang="en-GB"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87A269D-29A5-430C-8645-AD42010F6FA5}" type="slidenum">
              <a:rPr lang="en-GB" smtClean="0"/>
              <a:t>2</a:t>
            </a:fld>
            <a:endParaRPr lang="en-GB" dirty="0"/>
          </a:p>
        </p:txBody>
      </p:sp>
    </p:spTree>
    <p:extLst>
      <p:ext uri="{BB962C8B-B14F-4D97-AF65-F5344CB8AC3E}">
        <p14:creationId xmlns:p14="http://schemas.microsoft.com/office/powerpoint/2010/main" val="3039815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87A269D-29A5-430C-8645-AD42010F6FA5}" type="slidenum">
              <a:rPr lang="en-GB" smtClean="0"/>
              <a:t>3</a:t>
            </a:fld>
            <a:endParaRPr lang="en-GB" dirty="0"/>
          </a:p>
        </p:txBody>
      </p:sp>
    </p:spTree>
    <p:extLst>
      <p:ext uri="{BB962C8B-B14F-4D97-AF65-F5344CB8AC3E}">
        <p14:creationId xmlns:p14="http://schemas.microsoft.com/office/powerpoint/2010/main" val="3039815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C87A269D-29A5-430C-8645-AD42010F6FA5}" type="slidenum">
              <a:rPr lang="en-GB" smtClean="0"/>
              <a:t>4</a:t>
            </a:fld>
            <a:endParaRPr lang="en-GB" dirty="0"/>
          </a:p>
        </p:txBody>
      </p:sp>
    </p:spTree>
    <p:extLst>
      <p:ext uri="{BB962C8B-B14F-4D97-AF65-F5344CB8AC3E}">
        <p14:creationId xmlns:p14="http://schemas.microsoft.com/office/powerpoint/2010/main" val="1860472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a:ln/>
        </p:spPr>
      </p:sp>
      <p:sp>
        <p:nvSpPr>
          <p:cNvPr id="141315" name="Notes Placeholder 2"/>
          <p:cNvSpPr>
            <a:spLocks noGrp="1"/>
          </p:cNvSpPr>
          <p:nvPr>
            <p:ph type="body" idx="1"/>
          </p:nvPr>
        </p:nvSpPr>
        <p:spPr>
          <a:xfrm>
            <a:off x="671864" y="4643787"/>
            <a:ext cx="5380922" cy="4577078"/>
          </a:xfrm>
          <a:noFill/>
        </p:spPr>
        <p:txBody>
          <a:bodyPr/>
          <a:lstStyle/>
          <a:p>
            <a:endParaRPr lang="en-GB" altLang="en-US" dirty="0"/>
          </a:p>
        </p:txBody>
      </p:sp>
      <p:sp>
        <p:nvSpPr>
          <p:cNvPr id="141316" name="Slide Number Placeholder 3"/>
          <p:cNvSpPr>
            <a:spLocks noGrp="1"/>
          </p:cNvSpPr>
          <p:nvPr>
            <p:ph type="sldNum" sz="quarter" idx="5"/>
          </p:nvPr>
        </p:nvSpPr>
        <p:spPr>
          <a:noFill/>
        </p:spPr>
        <p:txBody>
          <a:bodyPr/>
          <a:lstStyle>
            <a:lvl1pPr algn="l" defTabSz="889318" eaLnBrk="0" hangingPunct="0">
              <a:spcBef>
                <a:spcPct val="30000"/>
              </a:spcBef>
              <a:defRPr sz="1100">
                <a:solidFill>
                  <a:schemeClr val="tx1"/>
                </a:solidFill>
                <a:latin typeface="Times New Roman" pitchFamily="18" charset="0"/>
              </a:defRPr>
            </a:lvl1pPr>
            <a:lvl2pPr marL="707646" indent="-271045" algn="l" defTabSz="889318" eaLnBrk="0" hangingPunct="0">
              <a:spcBef>
                <a:spcPct val="30000"/>
              </a:spcBef>
              <a:defRPr sz="1100">
                <a:solidFill>
                  <a:schemeClr val="tx1"/>
                </a:solidFill>
                <a:latin typeface="Times New Roman" pitchFamily="18" charset="0"/>
              </a:defRPr>
            </a:lvl2pPr>
            <a:lvl3pPr marL="1088573" indent="-216835" algn="l" defTabSz="889318" eaLnBrk="0" hangingPunct="0">
              <a:spcBef>
                <a:spcPct val="30000"/>
              </a:spcBef>
              <a:defRPr sz="1100">
                <a:solidFill>
                  <a:schemeClr val="tx1"/>
                </a:solidFill>
                <a:latin typeface="Times New Roman" pitchFamily="18" charset="0"/>
              </a:defRPr>
            </a:lvl3pPr>
            <a:lvl4pPr marL="1523708" indent="-216835" algn="l" defTabSz="889318" eaLnBrk="0" hangingPunct="0">
              <a:spcBef>
                <a:spcPct val="30000"/>
              </a:spcBef>
              <a:defRPr sz="1100">
                <a:solidFill>
                  <a:schemeClr val="tx1"/>
                </a:solidFill>
                <a:latin typeface="Times New Roman" pitchFamily="18" charset="0"/>
              </a:defRPr>
            </a:lvl4pPr>
            <a:lvl5pPr marL="1960309" indent="-216835" algn="l" defTabSz="889318" eaLnBrk="0" hangingPunct="0">
              <a:spcBef>
                <a:spcPct val="30000"/>
              </a:spcBef>
              <a:defRPr sz="1100">
                <a:solidFill>
                  <a:schemeClr val="tx1"/>
                </a:solidFill>
                <a:latin typeface="Times New Roman" pitchFamily="18" charset="0"/>
              </a:defRPr>
            </a:lvl5pPr>
            <a:lvl6pPr marL="2382259" indent="-216835" defTabSz="889318" eaLnBrk="0" fontAlgn="base" hangingPunct="0">
              <a:spcBef>
                <a:spcPct val="30000"/>
              </a:spcBef>
              <a:spcAft>
                <a:spcPct val="0"/>
              </a:spcAft>
              <a:defRPr sz="1100">
                <a:solidFill>
                  <a:schemeClr val="tx1"/>
                </a:solidFill>
                <a:latin typeface="Times New Roman" pitchFamily="18" charset="0"/>
              </a:defRPr>
            </a:lvl6pPr>
            <a:lvl7pPr marL="2804209" indent="-216835" defTabSz="889318" eaLnBrk="0" fontAlgn="base" hangingPunct="0">
              <a:spcBef>
                <a:spcPct val="30000"/>
              </a:spcBef>
              <a:spcAft>
                <a:spcPct val="0"/>
              </a:spcAft>
              <a:defRPr sz="1100">
                <a:solidFill>
                  <a:schemeClr val="tx1"/>
                </a:solidFill>
                <a:latin typeface="Times New Roman" pitchFamily="18" charset="0"/>
              </a:defRPr>
            </a:lvl7pPr>
            <a:lvl8pPr marL="3226158" indent="-216835" defTabSz="889318" eaLnBrk="0" fontAlgn="base" hangingPunct="0">
              <a:spcBef>
                <a:spcPct val="30000"/>
              </a:spcBef>
              <a:spcAft>
                <a:spcPct val="0"/>
              </a:spcAft>
              <a:defRPr sz="1100">
                <a:solidFill>
                  <a:schemeClr val="tx1"/>
                </a:solidFill>
                <a:latin typeface="Times New Roman" pitchFamily="18" charset="0"/>
              </a:defRPr>
            </a:lvl8pPr>
            <a:lvl9pPr marL="3648108" indent="-216835" defTabSz="889318" eaLnBrk="0" fontAlgn="base" hangingPunct="0">
              <a:spcBef>
                <a:spcPct val="30000"/>
              </a:spcBef>
              <a:spcAft>
                <a:spcPct val="0"/>
              </a:spcAft>
              <a:defRPr sz="1100">
                <a:solidFill>
                  <a:schemeClr val="tx1"/>
                </a:solidFill>
                <a:latin typeface="Times New Roman" pitchFamily="18" charset="0"/>
              </a:defRPr>
            </a:lvl9pPr>
          </a:lstStyle>
          <a:p>
            <a:pPr algn="r" eaLnBrk="1" hangingPunct="1">
              <a:spcBef>
                <a:spcPct val="0"/>
              </a:spcBef>
            </a:pPr>
            <a:fld id="{4F24F767-6421-4DCB-81C1-7710B8DA805C}" type="slidenum">
              <a:rPr lang="en-GB" altLang="en-US" smtClean="0"/>
              <a:pPr algn="r" eaLnBrk="1" hangingPunct="1">
                <a:spcBef>
                  <a:spcPct val="0"/>
                </a:spcBef>
              </a:pPr>
              <a:t>5</a:t>
            </a:fld>
            <a:endParaRPr lang="en-GB"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a:ln/>
        </p:spPr>
      </p:sp>
      <p:sp>
        <p:nvSpPr>
          <p:cNvPr id="141315" name="Notes Placeholder 2"/>
          <p:cNvSpPr>
            <a:spLocks noGrp="1"/>
          </p:cNvSpPr>
          <p:nvPr>
            <p:ph type="body" idx="1"/>
          </p:nvPr>
        </p:nvSpPr>
        <p:spPr>
          <a:xfrm>
            <a:off x="671864" y="4643787"/>
            <a:ext cx="5380922" cy="4577078"/>
          </a:xfrm>
          <a:noFill/>
        </p:spPr>
        <p:txBody>
          <a:bodyPr/>
          <a:lstStyle/>
          <a:p>
            <a:endParaRPr lang="en-GB" altLang="en-US" dirty="0"/>
          </a:p>
        </p:txBody>
      </p:sp>
      <p:sp>
        <p:nvSpPr>
          <p:cNvPr id="141316" name="Slide Number Placeholder 3"/>
          <p:cNvSpPr>
            <a:spLocks noGrp="1"/>
          </p:cNvSpPr>
          <p:nvPr>
            <p:ph type="sldNum" sz="quarter" idx="5"/>
          </p:nvPr>
        </p:nvSpPr>
        <p:spPr>
          <a:noFill/>
        </p:spPr>
        <p:txBody>
          <a:bodyPr/>
          <a:lstStyle>
            <a:lvl1pPr algn="l" defTabSz="889318" eaLnBrk="0" hangingPunct="0">
              <a:spcBef>
                <a:spcPct val="30000"/>
              </a:spcBef>
              <a:defRPr sz="1100">
                <a:solidFill>
                  <a:schemeClr val="tx1"/>
                </a:solidFill>
                <a:latin typeface="Times New Roman" pitchFamily="18" charset="0"/>
              </a:defRPr>
            </a:lvl1pPr>
            <a:lvl2pPr marL="707646" indent="-271045" algn="l" defTabSz="889318" eaLnBrk="0" hangingPunct="0">
              <a:spcBef>
                <a:spcPct val="30000"/>
              </a:spcBef>
              <a:defRPr sz="1100">
                <a:solidFill>
                  <a:schemeClr val="tx1"/>
                </a:solidFill>
                <a:latin typeface="Times New Roman" pitchFamily="18" charset="0"/>
              </a:defRPr>
            </a:lvl2pPr>
            <a:lvl3pPr marL="1088573" indent="-216835" algn="l" defTabSz="889318" eaLnBrk="0" hangingPunct="0">
              <a:spcBef>
                <a:spcPct val="30000"/>
              </a:spcBef>
              <a:defRPr sz="1100">
                <a:solidFill>
                  <a:schemeClr val="tx1"/>
                </a:solidFill>
                <a:latin typeface="Times New Roman" pitchFamily="18" charset="0"/>
              </a:defRPr>
            </a:lvl3pPr>
            <a:lvl4pPr marL="1523708" indent="-216835" algn="l" defTabSz="889318" eaLnBrk="0" hangingPunct="0">
              <a:spcBef>
                <a:spcPct val="30000"/>
              </a:spcBef>
              <a:defRPr sz="1100">
                <a:solidFill>
                  <a:schemeClr val="tx1"/>
                </a:solidFill>
                <a:latin typeface="Times New Roman" pitchFamily="18" charset="0"/>
              </a:defRPr>
            </a:lvl4pPr>
            <a:lvl5pPr marL="1960309" indent="-216835" algn="l" defTabSz="889318" eaLnBrk="0" hangingPunct="0">
              <a:spcBef>
                <a:spcPct val="30000"/>
              </a:spcBef>
              <a:defRPr sz="1100">
                <a:solidFill>
                  <a:schemeClr val="tx1"/>
                </a:solidFill>
                <a:latin typeface="Times New Roman" pitchFamily="18" charset="0"/>
              </a:defRPr>
            </a:lvl5pPr>
            <a:lvl6pPr marL="2382259" indent="-216835" defTabSz="889318" eaLnBrk="0" fontAlgn="base" hangingPunct="0">
              <a:spcBef>
                <a:spcPct val="30000"/>
              </a:spcBef>
              <a:spcAft>
                <a:spcPct val="0"/>
              </a:spcAft>
              <a:defRPr sz="1100">
                <a:solidFill>
                  <a:schemeClr val="tx1"/>
                </a:solidFill>
                <a:latin typeface="Times New Roman" pitchFamily="18" charset="0"/>
              </a:defRPr>
            </a:lvl6pPr>
            <a:lvl7pPr marL="2804209" indent="-216835" defTabSz="889318" eaLnBrk="0" fontAlgn="base" hangingPunct="0">
              <a:spcBef>
                <a:spcPct val="30000"/>
              </a:spcBef>
              <a:spcAft>
                <a:spcPct val="0"/>
              </a:spcAft>
              <a:defRPr sz="1100">
                <a:solidFill>
                  <a:schemeClr val="tx1"/>
                </a:solidFill>
                <a:latin typeface="Times New Roman" pitchFamily="18" charset="0"/>
              </a:defRPr>
            </a:lvl7pPr>
            <a:lvl8pPr marL="3226158" indent="-216835" defTabSz="889318" eaLnBrk="0" fontAlgn="base" hangingPunct="0">
              <a:spcBef>
                <a:spcPct val="30000"/>
              </a:spcBef>
              <a:spcAft>
                <a:spcPct val="0"/>
              </a:spcAft>
              <a:defRPr sz="1100">
                <a:solidFill>
                  <a:schemeClr val="tx1"/>
                </a:solidFill>
                <a:latin typeface="Times New Roman" pitchFamily="18" charset="0"/>
              </a:defRPr>
            </a:lvl8pPr>
            <a:lvl9pPr marL="3648108" indent="-216835" defTabSz="889318" eaLnBrk="0" fontAlgn="base" hangingPunct="0">
              <a:spcBef>
                <a:spcPct val="30000"/>
              </a:spcBef>
              <a:spcAft>
                <a:spcPct val="0"/>
              </a:spcAft>
              <a:defRPr sz="1100">
                <a:solidFill>
                  <a:schemeClr val="tx1"/>
                </a:solidFill>
                <a:latin typeface="Times New Roman" pitchFamily="18" charset="0"/>
              </a:defRPr>
            </a:lvl9pPr>
          </a:lstStyle>
          <a:p>
            <a:pPr algn="r" eaLnBrk="1" hangingPunct="1">
              <a:spcBef>
                <a:spcPct val="0"/>
              </a:spcBef>
            </a:pPr>
            <a:fld id="{4F24F767-6421-4DCB-81C1-7710B8DA805C}" type="slidenum">
              <a:rPr lang="en-GB" altLang="en-US" smtClean="0"/>
              <a:pPr algn="r" eaLnBrk="1" hangingPunct="1">
                <a:spcBef>
                  <a:spcPct val="0"/>
                </a:spcBef>
              </a:pPr>
              <a:t>6</a:t>
            </a:fld>
            <a:endParaRPr lang="en-GB"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a:ln/>
        </p:spPr>
      </p:sp>
      <p:sp>
        <p:nvSpPr>
          <p:cNvPr id="141315" name="Notes Placeholder 2"/>
          <p:cNvSpPr>
            <a:spLocks noGrp="1"/>
          </p:cNvSpPr>
          <p:nvPr>
            <p:ph type="body" idx="1"/>
          </p:nvPr>
        </p:nvSpPr>
        <p:spPr>
          <a:xfrm>
            <a:off x="671864" y="4643787"/>
            <a:ext cx="5380922" cy="4577078"/>
          </a:xfrm>
          <a:noFill/>
        </p:spPr>
        <p:txBody>
          <a:bodyPr/>
          <a:lstStyle/>
          <a:p>
            <a:endParaRPr lang="en-GB" altLang="en-US" dirty="0"/>
          </a:p>
        </p:txBody>
      </p:sp>
      <p:sp>
        <p:nvSpPr>
          <p:cNvPr id="141316" name="Slide Number Placeholder 3"/>
          <p:cNvSpPr>
            <a:spLocks noGrp="1"/>
          </p:cNvSpPr>
          <p:nvPr>
            <p:ph type="sldNum" sz="quarter" idx="5"/>
          </p:nvPr>
        </p:nvSpPr>
        <p:spPr>
          <a:noFill/>
        </p:spPr>
        <p:txBody>
          <a:bodyPr/>
          <a:lstStyle>
            <a:lvl1pPr algn="l" defTabSz="889318" eaLnBrk="0" hangingPunct="0">
              <a:spcBef>
                <a:spcPct val="30000"/>
              </a:spcBef>
              <a:defRPr sz="1100">
                <a:solidFill>
                  <a:schemeClr val="tx1"/>
                </a:solidFill>
                <a:latin typeface="Times New Roman" pitchFamily="18" charset="0"/>
              </a:defRPr>
            </a:lvl1pPr>
            <a:lvl2pPr marL="707646" indent="-271045" algn="l" defTabSz="889318" eaLnBrk="0" hangingPunct="0">
              <a:spcBef>
                <a:spcPct val="30000"/>
              </a:spcBef>
              <a:defRPr sz="1100">
                <a:solidFill>
                  <a:schemeClr val="tx1"/>
                </a:solidFill>
                <a:latin typeface="Times New Roman" pitchFamily="18" charset="0"/>
              </a:defRPr>
            </a:lvl2pPr>
            <a:lvl3pPr marL="1088573" indent="-216835" algn="l" defTabSz="889318" eaLnBrk="0" hangingPunct="0">
              <a:spcBef>
                <a:spcPct val="30000"/>
              </a:spcBef>
              <a:defRPr sz="1100">
                <a:solidFill>
                  <a:schemeClr val="tx1"/>
                </a:solidFill>
                <a:latin typeface="Times New Roman" pitchFamily="18" charset="0"/>
              </a:defRPr>
            </a:lvl3pPr>
            <a:lvl4pPr marL="1523708" indent="-216835" algn="l" defTabSz="889318" eaLnBrk="0" hangingPunct="0">
              <a:spcBef>
                <a:spcPct val="30000"/>
              </a:spcBef>
              <a:defRPr sz="1100">
                <a:solidFill>
                  <a:schemeClr val="tx1"/>
                </a:solidFill>
                <a:latin typeface="Times New Roman" pitchFamily="18" charset="0"/>
              </a:defRPr>
            </a:lvl4pPr>
            <a:lvl5pPr marL="1960309" indent="-216835" algn="l" defTabSz="889318" eaLnBrk="0" hangingPunct="0">
              <a:spcBef>
                <a:spcPct val="30000"/>
              </a:spcBef>
              <a:defRPr sz="1100">
                <a:solidFill>
                  <a:schemeClr val="tx1"/>
                </a:solidFill>
                <a:latin typeface="Times New Roman" pitchFamily="18" charset="0"/>
              </a:defRPr>
            </a:lvl5pPr>
            <a:lvl6pPr marL="2382259" indent="-216835" defTabSz="889318" eaLnBrk="0" fontAlgn="base" hangingPunct="0">
              <a:spcBef>
                <a:spcPct val="30000"/>
              </a:spcBef>
              <a:spcAft>
                <a:spcPct val="0"/>
              </a:spcAft>
              <a:defRPr sz="1100">
                <a:solidFill>
                  <a:schemeClr val="tx1"/>
                </a:solidFill>
                <a:latin typeface="Times New Roman" pitchFamily="18" charset="0"/>
              </a:defRPr>
            </a:lvl6pPr>
            <a:lvl7pPr marL="2804209" indent="-216835" defTabSz="889318" eaLnBrk="0" fontAlgn="base" hangingPunct="0">
              <a:spcBef>
                <a:spcPct val="30000"/>
              </a:spcBef>
              <a:spcAft>
                <a:spcPct val="0"/>
              </a:spcAft>
              <a:defRPr sz="1100">
                <a:solidFill>
                  <a:schemeClr val="tx1"/>
                </a:solidFill>
                <a:latin typeface="Times New Roman" pitchFamily="18" charset="0"/>
              </a:defRPr>
            </a:lvl7pPr>
            <a:lvl8pPr marL="3226158" indent="-216835" defTabSz="889318" eaLnBrk="0" fontAlgn="base" hangingPunct="0">
              <a:spcBef>
                <a:spcPct val="30000"/>
              </a:spcBef>
              <a:spcAft>
                <a:spcPct val="0"/>
              </a:spcAft>
              <a:defRPr sz="1100">
                <a:solidFill>
                  <a:schemeClr val="tx1"/>
                </a:solidFill>
                <a:latin typeface="Times New Roman" pitchFamily="18" charset="0"/>
              </a:defRPr>
            </a:lvl8pPr>
            <a:lvl9pPr marL="3648108" indent="-216835" defTabSz="889318" eaLnBrk="0" fontAlgn="base" hangingPunct="0">
              <a:spcBef>
                <a:spcPct val="30000"/>
              </a:spcBef>
              <a:spcAft>
                <a:spcPct val="0"/>
              </a:spcAft>
              <a:defRPr sz="1100">
                <a:solidFill>
                  <a:schemeClr val="tx1"/>
                </a:solidFill>
                <a:latin typeface="Times New Roman" pitchFamily="18" charset="0"/>
              </a:defRPr>
            </a:lvl9pPr>
          </a:lstStyle>
          <a:p>
            <a:pPr algn="r" eaLnBrk="1" hangingPunct="1">
              <a:spcBef>
                <a:spcPct val="0"/>
              </a:spcBef>
            </a:pPr>
            <a:fld id="{4F24F767-6421-4DCB-81C1-7710B8DA805C}" type="slidenum">
              <a:rPr lang="en-GB" altLang="en-US" smtClean="0"/>
              <a:pPr algn="r" eaLnBrk="1" hangingPunct="1">
                <a:spcBef>
                  <a:spcPct val="0"/>
                </a:spcBef>
              </a:pPr>
              <a:t>7</a:t>
            </a:fld>
            <a:endParaRPr lang="en-GB"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a:ln/>
        </p:spPr>
      </p:sp>
      <p:sp>
        <p:nvSpPr>
          <p:cNvPr id="141315" name="Notes Placeholder 2"/>
          <p:cNvSpPr>
            <a:spLocks noGrp="1"/>
          </p:cNvSpPr>
          <p:nvPr>
            <p:ph type="body" idx="1"/>
          </p:nvPr>
        </p:nvSpPr>
        <p:spPr>
          <a:xfrm>
            <a:off x="671864" y="4643787"/>
            <a:ext cx="5380922" cy="4577078"/>
          </a:xfrm>
          <a:noFill/>
        </p:spPr>
        <p:txBody>
          <a:bodyPr/>
          <a:lstStyle/>
          <a:p>
            <a:endParaRPr lang="en-GB" altLang="en-US" dirty="0"/>
          </a:p>
        </p:txBody>
      </p:sp>
      <p:sp>
        <p:nvSpPr>
          <p:cNvPr id="141316" name="Slide Number Placeholder 3"/>
          <p:cNvSpPr>
            <a:spLocks noGrp="1"/>
          </p:cNvSpPr>
          <p:nvPr>
            <p:ph type="sldNum" sz="quarter" idx="5"/>
          </p:nvPr>
        </p:nvSpPr>
        <p:spPr>
          <a:noFill/>
        </p:spPr>
        <p:txBody>
          <a:bodyPr/>
          <a:lstStyle>
            <a:lvl1pPr algn="l" defTabSz="889318" eaLnBrk="0" hangingPunct="0">
              <a:spcBef>
                <a:spcPct val="30000"/>
              </a:spcBef>
              <a:defRPr sz="1100">
                <a:solidFill>
                  <a:schemeClr val="tx1"/>
                </a:solidFill>
                <a:latin typeface="Times New Roman" pitchFamily="18" charset="0"/>
              </a:defRPr>
            </a:lvl1pPr>
            <a:lvl2pPr marL="707646" indent="-271045" algn="l" defTabSz="889318" eaLnBrk="0" hangingPunct="0">
              <a:spcBef>
                <a:spcPct val="30000"/>
              </a:spcBef>
              <a:defRPr sz="1100">
                <a:solidFill>
                  <a:schemeClr val="tx1"/>
                </a:solidFill>
                <a:latin typeface="Times New Roman" pitchFamily="18" charset="0"/>
              </a:defRPr>
            </a:lvl2pPr>
            <a:lvl3pPr marL="1088573" indent="-216835" algn="l" defTabSz="889318" eaLnBrk="0" hangingPunct="0">
              <a:spcBef>
                <a:spcPct val="30000"/>
              </a:spcBef>
              <a:defRPr sz="1100">
                <a:solidFill>
                  <a:schemeClr val="tx1"/>
                </a:solidFill>
                <a:latin typeface="Times New Roman" pitchFamily="18" charset="0"/>
              </a:defRPr>
            </a:lvl3pPr>
            <a:lvl4pPr marL="1523708" indent="-216835" algn="l" defTabSz="889318" eaLnBrk="0" hangingPunct="0">
              <a:spcBef>
                <a:spcPct val="30000"/>
              </a:spcBef>
              <a:defRPr sz="1100">
                <a:solidFill>
                  <a:schemeClr val="tx1"/>
                </a:solidFill>
                <a:latin typeface="Times New Roman" pitchFamily="18" charset="0"/>
              </a:defRPr>
            </a:lvl4pPr>
            <a:lvl5pPr marL="1960309" indent="-216835" algn="l" defTabSz="889318" eaLnBrk="0" hangingPunct="0">
              <a:spcBef>
                <a:spcPct val="30000"/>
              </a:spcBef>
              <a:defRPr sz="1100">
                <a:solidFill>
                  <a:schemeClr val="tx1"/>
                </a:solidFill>
                <a:latin typeface="Times New Roman" pitchFamily="18" charset="0"/>
              </a:defRPr>
            </a:lvl5pPr>
            <a:lvl6pPr marL="2382259" indent="-216835" defTabSz="889318" eaLnBrk="0" fontAlgn="base" hangingPunct="0">
              <a:spcBef>
                <a:spcPct val="30000"/>
              </a:spcBef>
              <a:spcAft>
                <a:spcPct val="0"/>
              </a:spcAft>
              <a:defRPr sz="1100">
                <a:solidFill>
                  <a:schemeClr val="tx1"/>
                </a:solidFill>
                <a:latin typeface="Times New Roman" pitchFamily="18" charset="0"/>
              </a:defRPr>
            </a:lvl6pPr>
            <a:lvl7pPr marL="2804209" indent="-216835" defTabSz="889318" eaLnBrk="0" fontAlgn="base" hangingPunct="0">
              <a:spcBef>
                <a:spcPct val="30000"/>
              </a:spcBef>
              <a:spcAft>
                <a:spcPct val="0"/>
              </a:spcAft>
              <a:defRPr sz="1100">
                <a:solidFill>
                  <a:schemeClr val="tx1"/>
                </a:solidFill>
                <a:latin typeface="Times New Roman" pitchFamily="18" charset="0"/>
              </a:defRPr>
            </a:lvl7pPr>
            <a:lvl8pPr marL="3226158" indent="-216835" defTabSz="889318" eaLnBrk="0" fontAlgn="base" hangingPunct="0">
              <a:spcBef>
                <a:spcPct val="30000"/>
              </a:spcBef>
              <a:spcAft>
                <a:spcPct val="0"/>
              </a:spcAft>
              <a:defRPr sz="1100">
                <a:solidFill>
                  <a:schemeClr val="tx1"/>
                </a:solidFill>
                <a:latin typeface="Times New Roman" pitchFamily="18" charset="0"/>
              </a:defRPr>
            </a:lvl8pPr>
            <a:lvl9pPr marL="3648108" indent="-216835" defTabSz="889318" eaLnBrk="0" fontAlgn="base" hangingPunct="0">
              <a:spcBef>
                <a:spcPct val="30000"/>
              </a:spcBef>
              <a:spcAft>
                <a:spcPct val="0"/>
              </a:spcAft>
              <a:defRPr sz="1100">
                <a:solidFill>
                  <a:schemeClr val="tx1"/>
                </a:solidFill>
                <a:latin typeface="Times New Roman" pitchFamily="18" charset="0"/>
              </a:defRPr>
            </a:lvl9pPr>
          </a:lstStyle>
          <a:p>
            <a:pPr algn="r" eaLnBrk="1" hangingPunct="1">
              <a:spcBef>
                <a:spcPct val="0"/>
              </a:spcBef>
            </a:pPr>
            <a:fld id="{4F24F767-6421-4DCB-81C1-7710B8DA805C}" type="slidenum">
              <a:rPr lang="en-GB" altLang="en-US" smtClean="0"/>
              <a:pPr algn="r" eaLnBrk="1" hangingPunct="1">
                <a:spcBef>
                  <a:spcPct val="0"/>
                </a:spcBef>
              </a:pPr>
              <a:t>8</a:t>
            </a:fld>
            <a:endParaRPr lang="en-GB"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a:ln/>
        </p:spPr>
      </p:sp>
      <p:sp>
        <p:nvSpPr>
          <p:cNvPr id="141315" name="Notes Placeholder 2"/>
          <p:cNvSpPr>
            <a:spLocks noGrp="1"/>
          </p:cNvSpPr>
          <p:nvPr>
            <p:ph type="body" idx="1"/>
          </p:nvPr>
        </p:nvSpPr>
        <p:spPr>
          <a:xfrm>
            <a:off x="671864" y="4643787"/>
            <a:ext cx="5380922" cy="4577078"/>
          </a:xfrm>
          <a:noFill/>
        </p:spPr>
        <p:txBody>
          <a:bodyPr/>
          <a:lstStyle/>
          <a:p>
            <a:endParaRPr lang="en-GB" altLang="en-US" dirty="0"/>
          </a:p>
        </p:txBody>
      </p:sp>
      <p:sp>
        <p:nvSpPr>
          <p:cNvPr id="141316" name="Slide Number Placeholder 3"/>
          <p:cNvSpPr>
            <a:spLocks noGrp="1"/>
          </p:cNvSpPr>
          <p:nvPr>
            <p:ph type="sldNum" sz="quarter" idx="5"/>
          </p:nvPr>
        </p:nvSpPr>
        <p:spPr>
          <a:noFill/>
        </p:spPr>
        <p:txBody>
          <a:bodyPr/>
          <a:lstStyle>
            <a:lvl1pPr algn="l" defTabSz="889318" eaLnBrk="0" hangingPunct="0">
              <a:spcBef>
                <a:spcPct val="30000"/>
              </a:spcBef>
              <a:defRPr sz="1100">
                <a:solidFill>
                  <a:schemeClr val="tx1"/>
                </a:solidFill>
                <a:latin typeface="Times New Roman" pitchFamily="18" charset="0"/>
              </a:defRPr>
            </a:lvl1pPr>
            <a:lvl2pPr marL="707646" indent="-271045" algn="l" defTabSz="889318" eaLnBrk="0" hangingPunct="0">
              <a:spcBef>
                <a:spcPct val="30000"/>
              </a:spcBef>
              <a:defRPr sz="1100">
                <a:solidFill>
                  <a:schemeClr val="tx1"/>
                </a:solidFill>
                <a:latin typeface="Times New Roman" pitchFamily="18" charset="0"/>
              </a:defRPr>
            </a:lvl2pPr>
            <a:lvl3pPr marL="1088573" indent="-216835" algn="l" defTabSz="889318" eaLnBrk="0" hangingPunct="0">
              <a:spcBef>
                <a:spcPct val="30000"/>
              </a:spcBef>
              <a:defRPr sz="1100">
                <a:solidFill>
                  <a:schemeClr val="tx1"/>
                </a:solidFill>
                <a:latin typeface="Times New Roman" pitchFamily="18" charset="0"/>
              </a:defRPr>
            </a:lvl3pPr>
            <a:lvl4pPr marL="1523708" indent="-216835" algn="l" defTabSz="889318" eaLnBrk="0" hangingPunct="0">
              <a:spcBef>
                <a:spcPct val="30000"/>
              </a:spcBef>
              <a:defRPr sz="1100">
                <a:solidFill>
                  <a:schemeClr val="tx1"/>
                </a:solidFill>
                <a:latin typeface="Times New Roman" pitchFamily="18" charset="0"/>
              </a:defRPr>
            </a:lvl4pPr>
            <a:lvl5pPr marL="1960309" indent="-216835" algn="l" defTabSz="889318" eaLnBrk="0" hangingPunct="0">
              <a:spcBef>
                <a:spcPct val="30000"/>
              </a:spcBef>
              <a:defRPr sz="1100">
                <a:solidFill>
                  <a:schemeClr val="tx1"/>
                </a:solidFill>
                <a:latin typeface="Times New Roman" pitchFamily="18" charset="0"/>
              </a:defRPr>
            </a:lvl5pPr>
            <a:lvl6pPr marL="2382259" indent="-216835" defTabSz="889318" eaLnBrk="0" fontAlgn="base" hangingPunct="0">
              <a:spcBef>
                <a:spcPct val="30000"/>
              </a:spcBef>
              <a:spcAft>
                <a:spcPct val="0"/>
              </a:spcAft>
              <a:defRPr sz="1100">
                <a:solidFill>
                  <a:schemeClr val="tx1"/>
                </a:solidFill>
                <a:latin typeface="Times New Roman" pitchFamily="18" charset="0"/>
              </a:defRPr>
            </a:lvl6pPr>
            <a:lvl7pPr marL="2804209" indent="-216835" defTabSz="889318" eaLnBrk="0" fontAlgn="base" hangingPunct="0">
              <a:spcBef>
                <a:spcPct val="30000"/>
              </a:spcBef>
              <a:spcAft>
                <a:spcPct val="0"/>
              </a:spcAft>
              <a:defRPr sz="1100">
                <a:solidFill>
                  <a:schemeClr val="tx1"/>
                </a:solidFill>
                <a:latin typeface="Times New Roman" pitchFamily="18" charset="0"/>
              </a:defRPr>
            </a:lvl7pPr>
            <a:lvl8pPr marL="3226158" indent="-216835" defTabSz="889318" eaLnBrk="0" fontAlgn="base" hangingPunct="0">
              <a:spcBef>
                <a:spcPct val="30000"/>
              </a:spcBef>
              <a:spcAft>
                <a:spcPct val="0"/>
              </a:spcAft>
              <a:defRPr sz="1100">
                <a:solidFill>
                  <a:schemeClr val="tx1"/>
                </a:solidFill>
                <a:latin typeface="Times New Roman" pitchFamily="18" charset="0"/>
              </a:defRPr>
            </a:lvl8pPr>
            <a:lvl9pPr marL="3648108" indent="-216835" defTabSz="889318" eaLnBrk="0" fontAlgn="base" hangingPunct="0">
              <a:spcBef>
                <a:spcPct val="30000"/>
              </a:spcBef>
              <a:spcAft>
                <a:spcPct val="0"/>
              </a:spcAft>
              <a:defRPr sz="1100">
                <a:solidFill>
                  <a:schemeClr val="tx1"/>
                </a:solidFill>
                <a:latin typeface="Times New Roman" pitchFamily="18" charset="0"/>
              </a:defRPr>
            </a:lvl9pPr>
          </a:lstStyle>
          <a:p>
            <a:pPr algn="r" eaLnBrk="1" hangingPunct="1">
              <a:spcBef>
                <a:spcPct val="0"/>
              </a:spcBef>
            </a:pPr>
            <a:fld id="{4F24F767-6421-4DCB-81C1-7710B8DA805C}" type="slidenum">
              <a:rPr lang="en-GB" altLang="en-US" smtClean="0"/>
              <a:pPr algn="r" eaLnBrk="1" hangingPunct="1">
                <a:spcBef>
                  <a:spcPct val="0"/>
                </a:spcBef>
              </a:pPr>
              <a:t>9</a:t>
            </a:fld>
            <a:endParaRPr lang="en-GB"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E8297F9-52E6-4906-99ED-FF7A07B9B6B5}" type="datetimeFigureOut">
              <a:rPr lang="en-GB" smtClean="0"/>
              <a:t>10/10/2019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4758FE4-A4F5-43F6-83FB-84296A0A161E}" type="slidenum">
              <a:rPr lang="en-GB" smtClean="0"/>
              <a:t>‹#›</a:t>
            </a:fld>
            <a:endParaRPr lang="en-GB" dirty="0"/>
          </a:p>
        </p:txBody>
      </p:sp>
    </p:spTree>
    <p:extLst>
      <p:ext uri="{BB962C8B-B14F-4D97-AF65-F5344CB8AC3E}">
        <p14:creationId xmlns:p14="http://schemas.microsoft.com/office/powerpoint/2010/main" val="2440486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E8297F9-52E6-4906-99ED-FF7A07B9B6B5}" type="datetimeFigureOut">
              <a:rPr lang="en-GB" smtClean="0"/>
              <a:t>10/10/2019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4758FE4-A4F5-43F6-83FB-84296A0A161E}" type="slidenum">
              <a:rPr lang="en-GB" smtClean="0"/>
              <a:t>‹#›</a:t>
            </a:fld>
            <a:endParaRPr lang="en-GB" dirty="0"/>
          </a:p>
        </p:txBody>
      </p:sp>
    </p:spTree>
    <p:extLst>
      <p:ext uri="{BB962C8B-B14F-4D97-AF65-F5344CB8AC3E}">
        <p14:creationId xmlns:p14="http://schemas.microsoft.com/office/powerpoint/2010/main" val="3453166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E8297F9-52E6-4906-99ED-FF7A07B9B6B5}" type="datetimeFigureOut">
              <a:rPr lang="en-GB" smtClean="0"/>
              <a:t>10/10/2019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4758FE4-A4F5-43F6-83FB-84296A0A161E}" type="slidenum">
              <a:rPr lang="en-GB" smtClean="0"/>
              <a:t>‹#›</a:t>
            </a:fld>
            <a:endParaRPr lang="en-GB" dirty="0"/>
          </a:p>
        </p:txBody>
      </p:sp>
    </p:spTree>
    <p:extLst>
      <p:ext uri="{BB962C8B-B14F-4D97-AF65-F5344CB8AC3E}">
        <p14:creationId xmlns:p14="http://schemas.microsoft.com/office/powerpoint/2010/main" val="1082583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E8297F9-52E6-4906-99ED-FF7A07B9B6B5}" type="datetimeFigureOut">
              <a:rPr lang="en-GB" smtClean="0"/>
              <a:t>10/10/2019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4758FE4-A4F5-43F6-83FB-84296A0A161E}" type="slidenum">
              <a:rPr lang="en-GB" smtClean="0"/>
              <a:t>‹#›</a:t>
            </a:fld>
            <a:endParaRPr lang="en-GB" dirty="0"/>
          </a:p>
        </p:txBody>
      </p:sp>
    </p:spTree>
    <p:extLst>
      <p:ext uri="{BB962C8B-B14F-4D97-AF65-F5344CB8AC3E}">
        <p14:creationId xmlns:p14="http://schemas.microsoft.com/office/powerpoint/2010/main" val="2952013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8297F9-52E6-4906-99ED-FF7A07B9B6B5}" type="datetimeFigureOut">
              <a:rPr lang="en-GB" smtClean="0"/>
              <a:t>10/10/2019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4758FE4-A4F5-43F6-83FB-84296A0A161E}" type="slidenum">
              <a:rPr lang="en-GB" smtClean="0"/>
              <a:t>‹#›</a:t>
            </a:fld>
            <a:endParaRPr lang="en-GB" dirty="0"/>
          </a:p>
        </p:txBody>
      </p:sp>
    </p:spTree>
    <p:extLst>
      <p:ext uri="{BB962C8B-B14F-4D97-AF65-F5344CB8AC3E}">
        <p14:creationId xmlns:p14="http://schemas.microsoft.com/office/powerpoint/2010/main" val="785400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E8297F9-52E6-4906-99ED-FF7A07B9B6B5}" type="datetimeFigureOut">
              <a:rPr lang="en-GB" smtClean="0"/>
              <a:t>10/10/2019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4758FE4-A4F5-43F6-83FB-84296A0A161E}" type="slidenum">
              <a:rPr lang="en-GB" smtClean="0"/>
              <a:t>‹#›</a:t>
            </a:fld>
            <a:endParaRPr lang="en-GB" dirty="0"/>
          </a:p>
        </p:txBody>
      </p:sp>
    </p:spTree>
    <p:extLst>
      <p:ext uri="{BB962C8B-B14F-4D97-AF65-F5344CB8AC3E}">
        <p14:creationId xmlns:p14="http://schemas.microsoft.com/office/powerpoint/2010/main" val="3508783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E8297F9-52E6-4906-99ED-FF7A07B9B6B5}" type="datetimeFigureOut">
              <a:rPr lang="en-GB" smtClean="0"/>
              <a:t>10/10/2019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4758FE4-A4F5-43F6-83FB-84296A0A161E}" type="slidenum">
              <a:rPr lang="en-GB" smtClean="0"/>
              <a:t>‹#›</a:t>
            </a:fld>
            <a:endParaRPr lang="en-GB" dirty="0"/>
          </a:p>
        </p:txBody>
      </p:sp>
    </p:spTree>
    <p:extLst>
      <p:ext uri="{BB962C8B-B14F-4D97-AF65-F5344CB8AC3E}">
        <p14:creationId xmlns:p14="http://schemas.microsoft.com/office/powerpoint/2010/main" val="3637299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E8297F9-52E6-4906-99ED-FF7A07B9B6B5}" type="datetimeFigureOut">
              <a:rPr lang="en-GB" smtClean="0"/>
              <a:t>10/10/2019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4758FE4-A4F5-43F6-83FB-84296A0A161E}" type="slidenum">
              <a:rPr lang="en-GB" smtClean="0"/>
              <a:t>‹#›</a:t>
            </a:fld>
            <a:endParaRPr lang="en-GB" dirty="0"/>
          </a:p>
        </p:txBody>
      </p:sp>
    </p:spTree>
    <p:extLst>
      <p:ext uri="{BB962C8B-B14F-4D97-AF65-F5344CB8AC3E}">
        <p14:creationId xmlns:p14="http://schemas.microsoft.com/office/powerpoint/2010/main" val="2662644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8297F9-52E6-4906-99ED-FF7A07B9B6B5}" type="datetimeFigureOut">
              <a:rPr lang="en-GB" smtClean="0"/>
              <a:t>10/10/2019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4758FE4-A4F5-43F6-83FB-84296A0A161E}" type="slidenum">
              <a:rPr lang="en-GB" smtClean="0"/>
              <a:t>‹#›</a:t>
            </a:fld>
            <a:endParaRPr lang="en-GB" dirty="0"/>
          </a:p>
        </p:txBody>
      </p:sp>
    </p:spTree>
    <p:extLst>
      <p:ext uri="{BB962C8B-B14F-4D97-AF65-F5344CB8AC3E}">
        <p14:creationId xmlns:p14="http://schemas.microsoft.com/office/powerpoint/2010/main" val="2662153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8297F9-52E6-4906-99ED-FF7A07B9B6B5}" type="datetimeFigureOut">
              <a:rPr lang="en-GB" smtClean="0"/>
              <a:t>10/10/2019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4758FE4-A4F5-43F6-83FB-84296A0A161E}" type="slidenum">
              <a:rPr lang="en-GB" smtClean="0"/>
              <a:t>‹#›</a:t>
            </a:fld>
            <a:endParaRPr lang="en-GB" dirty="0"/>
          </a:p>
        </p:txBody>
      </p:sp>
    </p:spTree>
    <p:extLst>
      <p:ext uri="{BB962C8B-B14F-4D97-AF65-F5344CB8AC3E}">
        <p14:creationId xmlns:p14="http://schemas.microsoft.com/office/powerpoint/2010/main" val="2256639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8297F9-52E6-4906-99ED-FF7A07B9B6B5}" type="datetimeFigureOut">
              <a:rPr lang="en-GB" smtClean="0"/>
              <a:t>10/10/2019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4758FE4-A4F5-43F6-83FB-84296A0A161E}" type="slidenum">
              <a:rPr lang="en-GB" smtClean="0"/>
              <a:t>‹#›</a:t>
            </a:fld>
            <a:endParaRPr lang="en-GB" dirty="0"/>
          </a:p>
        </p:txBody>
      </p:sp>
    </p:spTree>
    <p:extLst>
      <p:ext uri="{BB962C8B-B14F-4D97-AF65-F5344CB8AC3E}">
        <p14:creationId xmlns:p14="http://schemas.microsoft.com/office/powerpoint/2010/main" val="1268413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8297F9-52E6-4906-99ED-FF7A07B9B6B5}" type="datetimeFigureOut">
              <a:rPr lang="en-GB" smtClean="0"/>
              <a:t>10/10/2019</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758FE4-A4F5-43F6-83FB-84296A0A161E}" type="slidenum">
              <a:rPr lang="en-GB" smtClean="0"/>
              <a:t>‹#›</a:t>
            </a:fld>
            <a:endParaRPr lang="en-GB" dirty="0"/>
          </a:p>
        </p:txBody>
      </p:sp>
    </p:spTree>
    <p:extLst>
      <p:ext uri="{BB962C8B-B14F-4D97-AF65-F5344CB8AC3E}">
        <p14:creationId xmlns:p14="http://schemas.microsoft.com/office/powerpoint/2010/main" val="1090558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safe4me.co.uk/portfolio/sharing-information/"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3"/>
            <a:ext cx="7772400" cy="1224135"/>
          </a:xfrm>
        </p:spPr>
        <p:txBody>
          <a:bodyPr>
            <a:normAutofit fontScale="90000"/>
          </a:bodyPr>
          <a:lstStyle/>
          <a:p>
            <a:r>
              <a:rPr lang="en-GB" b="1" dirty="0"/>
              <a:t>HSCP Child Exploitation Training Slides</a:t>
            </a:r>
          </a:p>
        </p:txBody>
      </p:sp>
      <p:pic>
        <p:nvPicPr>
          <p:cNvPr id="7" name="Picture 6"/>
          <p:cNvPicPr/>
          <p:nvPr/>
        </p:nvPicPr>
        <p:blipFill>
          <a:blip r:embed="rId3" cstate="print">
            <a:extLst>
              <a:ext uri="{28A0092B-C50C-407E-A947-70E740481C1C}">
                <a14:useLocalDpi xmlns:a14="http://schemas.microsoft.com/office/drawing/2010/main" val="0"/>
              </a:ext>
            </a:extLst>
          </a:blip>
          <a:stretch>
            <a:fillRect/>
          </a:stretch>
        </p:blipFill>
        <p:spPr>
          <a:xfrm>
            <a:off x="1175702" y="1844825"/>
            <a:ext cx="6924689" cy="3621890"/>
          </a:xfrm>
          <a:prstGeom prst="rect">
            <a:avLst/>
          </a:prstGeom>
        </p:spPr>
      </p:pic>
      <p:pic>
        <p:nvPicPr>
          <p:cNvPr id="5" name="Picture 4">
            <a:extLst>
              <a:ext uri="{FF2B5EF4-FFF2-40B4-BE49-F238E27FC236}">
                <a16:creationId xmlns:a16="http://schemas.microsoft.com/office/drawing/2014/main" id="{F6561D03-FB12-4CB8-955B-B695BF198AB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20272" y="5805264"/>
            <a:ext cx="1670939" cy="806373"/>
          </a:xfrm>
          <a:prstGeom prst="rect">
            <a:avLst/>
          </a:prstGeom>
        </p:spPr>
      </p:pic>
    </p:spTree>
    <p:extLst>
      <p:ext uri="{BB962C8B-B14F-4D97-AF65-F5344CB8AC3E}">
        <p14:creationId xmlns:p14="http://schemas.microsoft.com/office/powerpoint/2010/main" val="146927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Trafficked children</a:t>
            </a:r>
          </a:p>
        </p:txBody>
      </p:sp>
      <p:sp>
        <p:nvSpPr>
          <p:cNvPr id="3" name="Content Placeholder 2"/>
          <p:cNvSpPr>
            <a:spLocks noGrp="1"/>
          </p:cNvSpPr>
          <p:nvPr>
            <p:ph idx="1"/>
          </p:nvPr>
        </p:nvSpPr>
        <p:spPr/>
        <p:txBody>
          <a:bodyPr>
            <a:normAutofit fontScale="77500" lnSpcReduction="20000"/>
          </a:bodyPr>
          <a:lstStyle/>
          <a:p>
            <a:pPr marL="0" indent="0">
              <a:buNone/>
            </a:pPr>
            <a:r>
              <a:rPr lang="en-GB" dirty="0"/>
              <a:t>Human trafficking is defined as a process that is a combination of three basic components: </a:t>
            </a:r>
          </a:p>
          <a:p>
            <a:pPr marL="0" indent="0">
              <a:buNone/>
            </a:pPr>
            <a:endParaRPr lang="en-GB" dirty="0"/>
          </a:p>
          <a:p>
            <a:pPr marL="514350" indent="-514350">
              <a:buFont typeface="+mj-lt"/>
              <a:buAutoNum type="arabicPeriod"/>
            </a:pPr>
            <a:r>
              <a:rPr lang="en-GB" dirty="0"/>
              <a:t>Movement (including within the UK) - </a:t>
            </a:r>
            <a:r>
              <a:rPr lang="en-GB" b="1" dirty="0"/>
              <a:t>WHAT </a:t>
            </a:r>
            <a:endParaRPr lang="en-GB" dirty="0"/>
          </a:p>
          <a:p>
            <a:pPr marL="514350" indent="-514350">
              <a:buFont typeface="+mj-lt"/>
              <a:buAutoNum type="arabicPeriod"/>
            </a:pPr>
            <a:r>
              <a:rPr lang="en-GB" dirty="0"/>
              <a:t>Control, through harm/threat of harm or fraud - </a:t>
            </a:r>
            <a:r>
              <a:rPr lang="en-GB" b="1" dirty="0"/>
              <a:t>HOW </a:t>
            </a:r>
            <a:endParaRPr lang="en-GB" dirty="0"/>
          </a:p>
          <a:p>
            <a:pPr marL="514350" indent="-514350">
              <a:buFont typeface="+mj-lt"/>
              <a:buAutoNum type="arabicPeriod"/>
            </a:pPr>
            <a:r>
              <a:rPr lang="en-GB" dirty="0"/>
              <a:t>For the purpose of exploitation </a:t>
            </a:r>
            <a:r>
              <a:rPr lang="en-GB" b="1" dirty="0"/>
              <a:t>– WHY</a:t>
            </a:r>
          </a:p>
          <a:p>
            <a:pPr marL="0" indent="0">
              <a:buNone/>
            </a:pPr>
            <a:endParaRPr lang="en-GB" altLang="en-US" dirty="0"/>
          </a:p>
          <a:p>
            <a:r>
              <a:rPr lang="en-GB" altLang="en-US" dirty="0"/>
              <a:t>Children cannot give consent to being exploited; therefore, the element of coercion or deception does not need to be present to prove an offence.</a:t>
            </a:r>
          </a:p>
          <a:p>
            <a:r>
              <a:rPr lang="en-GB" altLang="en-US" dirty="0"/>
              <a:t>Any child under the age of 18 transported for exploitative reasons is considered to be a trafficking victim.</a:t>
            </a:r>
          </a:p>
        </p:txBody>
      </p:sp>
      <p:pic>
        <p:nvPicPr>
          <p:cNvPr id="5" name="Picture 4">
            <a:extLst>
              <a:ext uri="{FF2B5EF4-FFF2-40B4-BE49-F238E27FC236}">
                <a16:creationId xmlns:a16="http://schemas.microsoft.com/office/drawing/2014/main" id="{8A6AAD71-02D5-4E56-86E6-1E57F0EC29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20272" y="5805264"/>
            <a:ext cx="1670939" cy="806373"/>
          </a:xfrm>
          <a:prstGeom prst="rect">
            <a:avLst/>
          </a:prstGeom>
        </p:spPr>
      </p:pic>
    </p:spTree>
    <p:extLst>
      <p:ext uri="{BB962C8B-B14F-4D97-AF65-F5344CB8AC3E}">
        <p14:creationId xmlns:p14="http://schemas.microsoft.com/office/powerpoint/2010/main" val="4204756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457200" y="188640"/>
            <a:ext cx="8229600" cy="792088"/>
          </a:xfrm>
        </p:spPr>
        <p:txBody>
          <a:bodyPr>
            <a:normAutofit fontScale="90000"/>
          </a:bodyPr>
          <a:lstStyle/>
          <a:p>
            <a:pPr algn="ctr"/>
            <a:r>
              <a:rPr lang="en-GB" altLang="en-US" b="1" dirty="0">
                <a:solidFill>
                  <a:schemeClr val="tx1"/>
                </a:solidFill>
                <a:cs typeface="Arial" charset="0"/>
              </a:rPr>
              <a:t>What Makes Children Vulnerable to Exploitation?</a:t>
            </a:r>
          </a:p>
        </p:txBody>
      </p:sp>
      <p:sp>
        <p:nvSpPr>
          <p:cNvPr id="57347" name="Content Placeholder 2"/>
          <p:cNvSpPr>
            <a:spLocks noGrp="1"/>
          </p:cNvSpPr>
          <p:nvPr>
            <p:ph idx="1"/>
          </p:nvPr>
        </p:nvSpPr>
        <p:spPr/>
        <p:txBody>
          <a:bodyPr>
            <a:normAutofit/>
          </a:bodyPr>
          <a:lstStyle/>
          <a:p>
            <a:pPr marL="0" indent="0">
              <a:buNone/>
            </a:pPr>
            <a:endParaRPr lang="en-GB" altLang="en-US" sz="5600" dirty="0"/>
          </a:p>
          <a:p>
            <a:pPr marL="0" indent="0">
              <a:buNone/>
            </a:pPr>
            <a:endParaRPr lang="en-GB" altLang="en-US" sz="5600" dirty="0"/>
          </a:p>
          <a:p>
            <a:pPr marL="0" indent="0">
              <a:buNone/>
            </a:pPr>
            <a:endParaRPr lang="en-GB" altLang="en-US" sz="5600" dirty="0"/>
          </a:p>
          <a:p>
            <a:pPr marL="0" indent="0">
              <a:buNone/>
            </a:pPr>
            <a:endParaRPr lang="en-GB" altLang="en-US" sz="5600" dirty="0"/>
          </a:p>
          <a:p>
            <a:pPr marL="0" indent="0">
              <a:buNone/>
            </a:pPr>
            <a:endParaRPr lang="en-GB" altLang="en-US" sz="5600" dirty="0"/>
          </a:p>
          <a:p>
            <a:pPr marL="0" indent="0">
              <a:buNone/>
            </a:pPr>
            <a:endParaRPr lang="en-GB" altLang="en-US" dirty="0"/>
          </a:p>
        </p:txBody>
      </p:sp>
      <p:graphicFrame>
        <p:nvGraphicFramePr>
          <p:cNvPr id="2" name="Table 1"/>
          <p:cNvGraphicFramePr>
            <a:graphicFrameLocks noGrp="1"/>
          </p:cNvGraphicFramePr>
          <p:nvPr>
            <p:extLst>
              <p:ext uri="{D42A27DB-BD31-4B8C-83A1-F6EECF244321}">
                <p14:modId xmlns:p14="http://schemas.microsoft.com/office/powerpoint/2010/main" val="2442924720"/>
              </p:ext>
            </p:extLst>
          </p:nvPr>
        </p:nvGraphicFramePr>
        <p:xfrm>
          <a:off x="251520" y="1295150"/>
          <a:ext cx="8712968" cy="5346518"/>
        </p:xfrm>
        <a:graphic>
          <a:graphicData uri="http://schemas.openxmlformats.org/drawingml/2006/table">
            <a:tbl>
              <a:tblPr firstRow="1" bandRow="1">
                <a:tableStyleId>{5C22544A-7EE6-4342-B048-85BDC9FD1C3A}</a:tableStyleId>
              </a:tblPr>
              <a:tblGrid>
                <a:gridCol w="4356484">
                  <a:extLst>
                    <a:ext uri="{9D8B030D-6E8A-4147-A177-3AD203B41FA5}">
                      <a16:colId xmlns:a16="http://schemas.microsoft.com/office/drawing/2014/main" val="20000"/>
                    </a:ext>
                  </a:extLst>
                </a:gridCol>
                <a:gridCol w="4356484">
                  <a:extLst>
                    <a:ext uri="{9D8B030D-6E8A-4147-A177-3AD203B41FA5}">
                      <a16:colId xmlns:a16="http://schemas.microsoft.com/office/drawing/2014/main" val="20001"/>
                    </a:ext>
                  </a:extLst>
                </a:gridCol>
              </a:tblGrid>
              <a:tr h="362602">
                <a:tc>
                  <a:txBody>
                    <a:bodyPr/>
                    <a:lstStyle/>
                    <a:p>
                      <a:pPr algn="ctr"/>
                      <a:r>
                        <a:rPr lang="en-GB" sz="1600" dirty="0"/>
                        <a:t>Push</a:t>
                      </a:r>
                      <a:r>
                        <a:rPr lang="en-GB" sz="1600" baseline="0" dirty="0"/>
                        <a:t> Factors</a:t>
                      </a:r>
                      <a:endParaRPr lang="en-GB" sz="1600" dirty="0"/>
                    </a:p>
                  </a:txBody>
                  <a:tcPr/>
                </a:tc>
                <a:tc>
                  <a:txBody>
                    <a:bodyPr/>
                    <a:lstStyle/>
                    <a:p>
                      <a:pPr algn="ctr"/>
                      <a:r>
                        <a:rPr lang="en-GB" sz="1600" dirty="0"/>
                        <a:t>Pull Factors</a:t>
                      </a:r>
                    </a:p>
                  </a:txBody>
                  <a:tcPr/>
                </a:tc>
                <a:extLst>
                  <a:ext uri="{0D108BD9-81ED-4DB2-BD59-A6C34878D82A}">
                    <a16:rowId xmlns:a16="http://schemas.microsoft.com/office/drawing/2014/main" val="10000"/>
                  </a:ext>
                </a:extLst>
              </a:tr>
              <a:tr h="34864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altLang="en-US" sz="1600" dirty="0"/>
                        <a:t>Missing episodes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altLang="en-US" sz="1600" dirty="0"/>
                        <a:t>Being liked and receiving affection</a:t>
                      </a:r>
                    </a:p>
                  </a:txBody>
                  <a:tcPr/>
                </a:tc>
                <a:extLst>
                  <a:ext uri="{0D108BD9-81ED-4DB2-BD59-A6C34878D82A}">
                    <a16:rowId xmlns:a16="http://schemas.microsoft.com/office/drawing/2014/main" val="10001"/>
                  </a:ext>
                </a:extLst>
              </a:tr>
              <a:tr h="3311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altLang="en-US" sz="1600" dirty="0"/>
                        <a:t>Looked after child (LAC)</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altLang="en-US" sz="1600" dirty="0"/>
                        <a:t>Feeling a sense of belonging</a:t>
                      </a:r>
                    </a:p>
                  </a:txBody>
                  <a:tcPr/>
                </a:tc>
                <a:extLst>
                  <a:ext uri="{0D108BD9-81ED-4DB2-BD59-A6C34878D82A}">
                    <a16:rowId xmlns:a16="http://schemas.microsoft.com/office/drawing/2014/main" val="10002"/>
                  </a:ext>
                </a:extLst>
              </a:tr>
              <a:tr h="331166">
                <a:tc>
                  <a:txBody>
                    <a:bodyPr/>
                    <a:lstStyle/>
                    <a:p>
                      <a:pPr algn="ctr"/>
                      <a:r>
                        <a:rPr lang="en-GB" sz="1600" dirty="0"/>
                        <a:t>History of previous abuse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altLang="en-US" sz="1600" dirty="0"/>
                        <a:t>Opportunities to work and send money home</a:t>
                      </a:r>
                    </a:p>
                  </a:txBody>
                  <a:tcPr/>
                </a:tc>
                <a:extLst>
                  <a:ext uri="{0D108BD9-81ED-4DB2-BD59-A6C34878D82A}">
                    <a16:rowId xmlns:a16="http://schemas.microsoft.com/office/drawing/2014/main" val="10003"/>
                  </a:ext>
                </a:extLst>
              </a:tr>
              <a:tr h="331166">
                <a:tc>
                  <a:txBody>
                    <a:bodyPr/>
                    <a:lstStyle/>
                    <a:p>
                      <a:pPr algn="ctr"/>
                      <a:r>
                        <a:rPr lang="en-GB" sz="1600" dirty="0"/>
                        <a:t>Peer violence/gang affiliated</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altLang="en-US" sz="1600" dirty="0"/>
                        <a:t>Offered education/work opportunities</a:t>
                      </a:r>
                    </a:p>
                  </a:txBody>
                  <a:tcPr/>
                </a:tc>
                <a:extLst>
                  <a:ext uri="{0D108BD9-81ED-4DB2-BD59-A6C34878D82A}">
                    <a16:rowId xmlns:a16="http://schemas.microsoft.com/office/drawing/2014/main" val="10004"/>
                  </a:ext>
                </a:extLst>
              </a:tr>
              <a:tr h="362602">
                <a:tc>
                  <a:txBody>
                    <a:bodyPr/>
                    <a:lstStyle/>
                    <a:p>
                      <a:pPr algn="ctr"/>
                      <a:r>
                        <a:rPr lang="en-GB" sz="1600" dirty="0"/>
                        <a:t>Neglect and emotional abuse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altLang="en-US" sz="1600" dirty="0"/>
                        <a:t>Meeting someone who ‘cares’</a:t>
                      </a:r>
                    </a:p>
                  </a:txBody>
                  <a:tcPr/>
                </a:tc>
                <a:extLst>
                  <a:ext uri="{0D108BD9-81ED-4DB2-BD59-A6C34878D82A}">
                    <a16:rowId xmlns:a16="http://schemas.microsoft.com/office/drawing/2014/main" val="10005"/>
                  </a:ext>
                </a:extLst>
              </a:tr>
              <a:tr h="35088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altLang="en-US" sz="1600" dirty="0"/>
                        <a:t>Being alienated from family/community</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altLang="en-US" sz="1600" dirty="0"/>
                        <a:t>Being taken to adult venues</a:t>
                      </a:r>
                    </a:p>
                  </a:txBody>
                  <a:tcPr/>
                </a:tc>
                <a:extLst>
                  <a:ext uri="{0D108BD9-81ED-4DB2-BD59-A6C34878D82A}">
                    <a16:rowId xmlns:a16="http://schemas.microsoft.com/office/drawing/2014/main" val="10006"/>
                  </a:ext>
                </a:extLst>
              </a:tr>
              <a:tr h="355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altLang="en-US" sz="1600" dirty="0"/>
                        <a:t>Being bullied/threatened</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altLang="en-US" sz="1600" dirty="0"/>
                        <a:t>Feelings of excitement about new experiences</a:t>
                      </a:r>
                    </a:p>
                  </a:txBody>
                  <a:tcPr/>
                </a:tc>
                <a:extLst>
                  <a:ext uri="{0D108BD9-81ED-4DB2-BD59-A6C34878D82A}">
                    <a16:rowId xmlns:a16="http://schemas.microsoft.com/office/drawing/2014/main" val="10007"/>
                  </a:ext>
                </a:extLst>
              </a:tr>
              <a:tr h="3311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altLang="en-US" sz="1600" dirty="0"/>
                        <a:t>Disengaged from education</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altLang="en-US" sz="1600" dirty="0"/>
                        <a:t>Being offered a place to stay</a:t>
                      </a:r>
                    </a:p>
                  </a:txBody>
                  <a:tcPr/>
                </a:tc>
                <a:extLst>
                  <a:ext uri="{0D108BD9-81ED-4DB2-BD59-A6C34878D82A}">
                    <a16:rowId xmlns:a16="http://schemas.microsoft.com/office/drawing/2014/main" val="10008"/>
                  </a:ext>
                </a:extLst>
              </a:tr>
              <a:tr h="572016">
                <a:tc>
                  <a:txBody>
                    <a:bodyPr/>
                    <a:lstStyle/>
                    <a:p>
                      <a:pPr algn="ctr"/>
                      <a:r>
                        <a:rPr lang="en-GB" sz="1600" dirty="0"/>
                        <a:t>Drug/alcohol misuse within the family or child</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altLang="en-US" sz="1600" dirty="0"/>
                        <a:t>Taken to new places and feeling like they are on an adventure</a:t>
                      </a:r>
                    </a:p>
                  </a:txBody>
                  <a:tcPr/>
                </a:tc>
                <a:extLst>
                  <a:ext uri="{0D108BD9-81ED-4DB2-BD59-A6C34878D82A}">
                    <a16:rowId xmlns:a16="http://schemas.microsoft.com/office/drawing/2014/main" val="10009"/>
                  </a:ext>
                </a:extLst>
              </a:tr>
              <a:tr h="57135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altLang="en-US" sz="1600" dirty="0"/>
                        <a:t>Offending behaviour/criminality</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altLang="en-US" sz="1600" dirty="0"/>
                        <a:t>Friendships/living with other children that have been trafficked</a:t>
                      </a:r>
                    </a:p>
                  </a:txBody>
                  <a:tcPr/>
                </a:tc>
                <a:extLst>
                  <a:ext uri="{0D108BD9-81ED-4DB2-BD59-A6C34878D82A}">
                    <a16:rowId xmlns:a16="http://schemas.microsoft.com/office/drawing/2014/main" val="10010"/>
                  </a:ext>
                </a:extLst>
              </a:tr>
              <a:tr h="1052503">
                <a:tc>
                  <a:txBody>
                    <a:bodyPr/>
                    <a:lstStyle/>
                    <a:p>
                      <a:pPr algn="ctr"/>
                      <a:r>
                        <a:rPr lang="en-GB" sz="1600" dirty="0"/>
                        <a:t>Limited healthy friendships/peer relationships</a:t>
                      </a:r>
                    </a:p>
                    <a:p>
                      <a:pPr algn="ctr"/>
                      <a:r>
                        <a:rPr lang="en-GB" sz="1600" dirty="0"/>
                        <a:t>Unaccompanied</a:t>
                      </a:r>
                    </a:p>
                    <a:p>
                      <a:pPr algn="ctr"/>
                      <a:r>
                        <a:rPr lang="en-GB" sz="1600" dirty="0"/>
                        <a:t>Separated</a:t>
                      </a:r>
                    </a:p>
                    <a:p>
                      <a:pPr algn="ctr"/>
                      <a:endParaRPr lang="en-GB"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altLang="en-US" sz="1600" dirty="0"/>
                        <a:t>Receiving alcohol, drugs, money, gifts</a:t>
                      </a:r>
                    </a:p>
                    <a:p>
                      <a:pPr marL="0" marR="0" indent="0" algn="ctr" defTabSz="914400" rtl="0" eaLnBrk="1" fontAlgn="auto" latinLnBrk="0" hangingPunct="1">
                        <a:lnSpc>
                          <a:spcPct val="100000"/>
                        </a:lnSpc>
                        <a:spcBef>
                          <a:spcPts val="0"/>
                        </a:spcBef>
                        <a:spcAft>
                          <a:spcPts val="0"/>
                        </a:spcAft>
                        <a:buClrTx/>
                        <a:buSzTx/>
                        <a:buFontTx/>
                        <a:buNone/>
                        <a:tabLst/>
                        <a:defRPr/>
                      </a:pPr>
                      <a:r>
                        <a:rPr lang="en-GB" altLang="en-US" sz="1600" dirty="0"/>
                        <a:t>Alone in the UK</a:t>
                      </a:r>
                    </a:p>
                    <a:p>
                      <a:pPr marL="0" marR="0" indent="0" algn="ctr" defTabSz="914400" rtl="0" eaLnBrk="1" fontAlgn="auto" latinLnBrk="0" hangingPunct="1">
                        <a:lnSpc>
                          <a:spcPct val="100000"/>
                        </a:lnSpc>
                        <a:spcBef>
                          <a:spcPts val="0"/>
                        </a:spcBef>
                        <a:spcAft>
                          <a:spcPts val="0"/>
                        </a:spcAft>
                        <a:buClrTx/>
                        <a:buSzTx/>
                        <a:buFontTx/>
                        <a:buNone/>
                        <a:tabLst/>
                        <a:defRPr/>
                      </a:pPr>
                      <a:r>
                        <a:rPr lang="en-GB" altLang="en-US" sz="1600" dirty="0"/>
                        <a:t>Separated</a:t>
                      </a:r>
                      <a:r>
                        <a:rPr lang="en-GB" altLang="en-US" sz="1600" baseline="0" dirty="0"/>
                        <a:t> from family who are not in the UK</a:t>
                      </a:r>
                      <a:endParaRPr lang="en-GB" altLang="en-US" sz="1600" dirty="0"/>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364520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3"/>
            <a:ext cx="7772400" cy="1224135"/>
          </a:xfrm>
        </p:spPr>
        <p:txBody>
          <a:bodyPr/>
          <a:lstStyle/>
          <a:p>
            <a:r>
              <a:rPr lang="en-GB" b="1" dirty="0"/>
              <a:t>Missing Children</a:t>
            </a:r>
          </a:p>
        </p:txBody>
      </p:sp>
      <p:sp>
        <p:nvSpPr>
          <p:cNvPr id="3" name="Subtitle 2"/>
          <p:cNvSpPr>
            <a:spLocks noGrp="1"/>
          </p:cNvSpPr>
          <p:nvPr>
            <p:ph type="subTitle" idx="1"/>
          </p:nvPr>
        </p:nvSpPr>
        <p:spPr>
          <a:xfrm>
            <a:off x="467544" y="1628800"/>
            <a:ext cx="8208912" cy="4680520"/>
          </a:xfrm>
        </p:spPr>
        <p:txBody>
          <a:bodyPr>
            <a:noAutofit/>
          </a:bodyPr>
          <a:lstStyle/>
          <a:p>
            <a:r>
              <a:rPr lang="en-GB" sz="2000" b="1" dirty="0">
                <a:solidFill>
                  <a:schemeClr val="tx1"/>
                </a:solidFill>
              </a:rPr>
              <a:t>The College of Policing definition:</a:t>
            </a:r>
          </a:p>
          <a:p>
            <a:endParaRPr lang="en-GB" sz="2000" b="1" dirty="0">
              <a:solidFill>
                <a:schemeClr val="tx1"/>
              </a:solidFill>
            </a:endParaRPr>
          </a:p>
          <a:p>
            <a:pPr marL="342900" indent="-342900" algn="l">
              <a:buFont typeface="Arial" panose="020B0604020202020204" pitchFamily="34" charset="0"/>
              <a:buChar char="•"/>
            </a:pPr>
            <a:r>
              <a:rPr lang="en-GB" sz="2000" dirty="0">
                <a:solidFill>
                  <a:schemeClr val="tx1"/>
                </a:solidFill>
              </a:rPr>
              <a:t>‘Anyone whose whereabouts cannot be established will be considered missing until located and their wellbeing or otherwise confirmed. Categories of risk will be no apparent risk, low, medium, or high’.</a:t>
            </a:r>
          </a:p>
          <a:p>
            <a:pPr marL="342900" indent="-342900" algn="l">
              <a:buFont typeface="Arial" panose="020B0604020202020204" pitchFamily="34" charset="0"/>
              <a:buChar char="•"/>
            </a:pPr>
            <a:endParaRPr lang="en-GB" sz="2000" dirty="0">
              <a:solidFill>
                <a:schemeClr val="tx1"/>
              </a:solidFill>
            </a:endParaRPr>
          </a:p>
          <a:p>
            <a:r>
              <a:rPr lang="en-GB" sz="2000" b="1" dirty="0">
                <a:solidFill>
                  <a:schemeClr val="tx1"/>
                </a:solidFill>
              </a:rPr>
              <a:t>The Department for Education definitions:</a:t>
            </a:r>
          </a:p>
          <a:p>
            <a:endParaRPr lang="en-GB" sz="2000" dirty="0">
              <a:solidFill>
                <a:schemeClr val="tx1"/>
              </a:solidFill>
            </a:endParaRPr>
          </a:p>
          <a:p>
            <a:pPr marL="342900" indent="-342900" algn="l">
              <a:buFont typeface="Arial" panose="020B0604020202020204" pitchFamily="34" charset="0"/>
              <a:buChar char="•"/>
            </a:pPr>
            <a:r>
              <a:rPr lang="en-GB" sz="2000" dirty="0">
                <a:solidFill>
                  <a:schemeClr val="tx1"/>
                </a:solidFill>
              </a:rPr>
              <a:t>Missing Child: a child reported as missing to the police by their family or carers.</a:t>
            </a:r>
          </a:p>
          <a:p>
            <a:pPr marL="342900" indent="-342900" algn="l">
              <a:buFont typeface="Arial" panose="020B0604020202020204" pitchFamily="34" charset="0"/>
              <a:buChar char="•"/>
            </a:pPr>
            <a:r>
              <a:rPr lang="en-GB" sz="2000" dirty="0">
                <a:solidFill>
                  <a:schemeClr val="tx1"/>
                </a:solidFill>
              </a:rPr>
              <a:t>Missing from care: a looked after child who is not at their placement or the place they are expected to be (e.g. school) and their whereabouts is not known.</a:t>
            </a:r>
          </a:p>
        </p:txBody>
      </p:sp>
      <p:pic>
        <p:nvPicPr>
          <p:cNvPr id="5" name="Picture 4">
            <a:extLst>
              <a:ext uri="{FF2B5EF4-FFF2-40B4-BE49-F238E27FC236}">
                <a16:creationId xmlns:a16="http://schemas.microsoft.com/office/drawing/2014/main" id="{611FE588-40C9-4551-A8EE-CFC36E8400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20272" y="5805264"/>
            <a:ext cx="1670939" cy="806373"/>
          </a:xfrm>
          <a:prstGeom prst="rect">
            <a:avLst/>
          </a:prstGeom>
        </p:spPr>
      </p:pic>
    </p:spTree>
    <p:extLst>
      <p:ext uri="{BB962C8B-B14F-4D97-AF65-F5344CB8AC3E}">
        <p14:creationId xmlns:p14="http://schemas.microsoft.com/office/powerpoint/2010/main" val="1551879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Missing Children</a:t>
            </a:r>
          </a:p>
        </p:txBody>
      </p:sp>
      <p:sp>
        <p:nvSpPr>
          <p:cNvPr id="3" name="Content Placeholder 2"/>
          <p:cNvSpPr>
            <a:spLocks noGrp="1"/>
          </p:cNvSpPr>
          <p:nvPr>
            <p:ph idx="1"/>
          </p:nvPr>
        </p:nvSpPr>
        <p:spPr/>
        <p:txBody>
          <a:bodyPr>
            <a:normAutofit fontScale="85000" lnSpcReduction="10000"/>
          </a:bodyPr>
          <a:lstStyle/>
          <a:p>
            <a:r>
              <a:rPr lang="en-GB" dirty="0"/>
              <a:t>Research estimates that 100,000 children runaway each year including 10,000 reported as missing from care.</a:t>
            </a:r>
          </a:p>
          <a:p>
            <a:r>
              <a:rPr lang="en-GB" dirty="0"/>
              <a:t>Children who go missing from home or care are at risk of being targeted for involvement in gangs, trafficking, criminalisation, sexual exploitation and violence.</a:t>
            </a:r>
          </a:p>
          <a:p>
            <a:r>
              <a:rPr lang="en-GB" dirty="0"/>
              <a:t>Recognising the risk at the time a child is reported as missing, and offering a child appropriate support on return, may prevent exploitation.</a:t>
            </a:r>
          </a:p>
          <a:p>
            <a:r>
              <a:rPr lang="en-GB" dirty="0"/>
              <a:t>Children go missing for a number of reasons. A range of ‘push’ and ‘pull’ factors may be present.</a:t>
            </a:r>
          </a:p>
        </p:txBody>
      </p:sp>
      <p:pic>
        <p:nvPicPr>
          <p:cNvPr id="5" name="Picture 4">
            <a:extLst>
              <a:ext uri="{FF2B5EF4-FFF2-40B4-BE49-F238E27FC236}">
                <a16:creationId xmlns:a16="http://schemas.microsoft.com/office/drawing/2014/main" id="{5A034099-95D1-48D2-A780-EE2A6EE2AA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20272" y="5805264"/>
            <a:ext cx="1670939" cy="806373"/>
          </a:xfrm>
          <a:prstGeom prst="rect">
            <a:avLst/>
          </a:prstGeom>
        </p:spPr>
      </p:pic>
    </p:spTree>
    <p:extLst>
      <p:ext uri="{BB962C8B-B14F-4D97-AF65-F5344CB8AC3E}">
        <p14:creationId xmlns:p14="http://schemas.microsoft.com/office/powerpoint/2010/main" val="2260632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457200" y="274638"/>
            <a:ext cx="8229600" cy="634082"/>
          </a:xfrm>
        </p:spPr>
        <p:txBody>
          <a:bodyPr>
            <a:normAutofit fontScale="90000"/>
          </a:bodyPr>
          <a:lstStyle/>
          <a:p>
            <a:pPr algn="ctr"/>
            <a:r>
              <a:rPr lang="en-GB" altLang="en-US" b="1" dirty="0">
                <a:solidFill>
                  <a:schemeClr val="tx1"/>
                </a:solidFill>
                <a:cs typeface="Arial" charset="0"/>
              </a:rPr>
              <a:t>Missing Children</a:t>
            </a:r>
          </a:p>
        </p:txBody>
      </p:sp>
      <p:sp>
        <p:nvSpPr>
          <p:cNvPr id="57347" name="Content Placeholder 2"/>
          <p:cNvSpPr>
            <a:spLocks noGrp="1"/>
          </p:cNvSpPr>
          <p:nvPr>
            <p:ph idx="1"/>
          </p:nvPr>
        </p:nvSpPr>
        <p:spPr/>
        <p:txBody>
          <a:bodyPr>
            <a:normAutofit/>
          </a:bodyPr>
          <a:lstStyle/>
          <a:p>
            <a:pPr marL="0" indent="0">
              <a:buNone/>
            </a:pPr>
            <a:endParaRPr lang="en-GB" altLang="en-US" sz="5600" dirty="0"/>
          </a:p>
          <a:p>
            <a:pPr marL="0" indent="0">
              <a:buNone/>
            </a:pPr>
            <a:endParaRPr lang="en-GB" altLang="en-US" sz="5600" dirty="0"/>
          </a:p>
          <a:p>
            <a:pPr marL="0" indent="0">
              <a:buNone/>
            </a:pPr>
            <a:endParaRPr lang="en-GB" altLang="en-US" sz="5600" dirty="0"/>
          </a:p>
          <a:p>
            <a:pPr marL="0" indent="0">
              <a:buNone/>
            </a:pPr>
            <a:endParaRPr lang="en-GB" altLang="en-US" sz="5600" dirty="0"/>
          </a:p>
          <a:p>
            <a:pPr marL="0" indent="0">
              <a:buNone/>
            </a:pPr>
            <a:endParaRPr lang="en-GB" altLang="en-US" sz="5600" dirty="0"/>
          </a:p>
          <a:p>
            <a:pPr marL="0" indent="0">
              <a:buNone/>
            </a:pPr>
            <a:endParaRPr lang="en-GB" altLang="en-US" dirty="0"/>
          </a:p>
        </p:txBody>
      </p:sp>
      <p:graphicFrame>
        <p:nvGraphicFramePr>
          <p:cNvPr id="2" name="Table 1"/>
          <p:cNvGraphicFramePr>
            <a:graphicFrameLocks noGrp="1"/>
          </p:cNvGraphicFramePr>
          <p:nvPr>
            <p:extLst>
              <p:ext uri="{D42A27DB-BD31-4B8C-83A1-F6EECF244321}">
                <p14:modId xmlns:p14="http://schemas.microsoft.com/office/powerpoint/2010/main" val="2020707643"/>
              </p:ext>
            </p:extLst>
          </p:nvPr>
        </p:nvGraphicFramePr>
        <p:xfrm>
          <a:off x="395536" y="980728"/>
          <a:ext cx="8280920" cy="5671974"/>
        </p:xfrm>
        <a:graphic>
          <a:graphicData uri="http://schemas.openxmlformats.org/drawingml/2006/table">
            <a:tbl>
              <a:tblPr firstRow="1" bandRow="1">
                <a:tableStyleId>{5C22544A-7EE6-4342-B048-85BDC9FD1C3A}</a:tableStyleId>
              </a:tblPr>
              <a:tblGrid>
                <a:gridCol w="4140460">
                  <a:extLst>
                    <a:ext uri="{9D8B030D-6E8A-4147-A177-3AD203B41FA5}">
                      <a16:colId xmlns:a16="http://schemas.microsoft.com/office/drawing/2014/main" val="20000"/>
                    </a:ext>
                  </a:extLst>
                </a:gridCol>
                <a:gridCol w="4140460">
                  <a:extLst>
                    <a:ext uri="{9D8B030D-6E8A-4147-A177-3AD203B41FA5}">
                      <a16:colId xmlns:a16="http://schemas.microsoft.com/office/drawing/2014/main" val="20001"/>
                    </a:ext>
                  </a:extLst>
                </a:gridCol>
              </a:tblGrid>
              <a:tr h="367107">
                <a:tc>
                  <a:txBody>
                    <a:bodyPr/>
                    <a:lstStyle/>
                    <a:p>
                      <a:pPr algn="ctr"/>
                      <a:r>
                        <a:rPr lang="en-GB" sz="1600" dirty="0"/>
                        <a:t>Push</a:t>
                      </a:r>
                      <a:r>
                        <a:rPr lang="en-GB" sz="1600" baseline="0" dirty="0"/>
                        <a:t> Factors</a:t>
                      </a:r>
                      <a:endParaRPr lang="en-GB" sz="1600" dirty="0"/>
                    </a:p>
                  </a:txBody>
                  <a:tcPr/>
                </a:tc>
                <a:tc>
                  <a:txBody>
                    <a:bodyPr/>
                    <a:lstStyle/>
                    <a:p>
                      <a:pPr algn="ctr"/>
                      <a:r>
                        <a:rPr lang="en-GB" sz="1600" dirty="0"/>
                        <a:t>Pull Factors</a:t>
                      </a:r>
                    </a:p>
                  </a:txBody>
                  <a:tcPr/>
                </a:tc>
                <a:extLst>
                  <a:ext uri="{0D108BD9-81ED-4DB2-BD59-A6C34878D82A}">
                    <a16:rowId xmlns:a16="http://schemas.microsoft.com/office/drawing/2014/main" val="10000"/>
                  </a:ext>
                </a:extLst>
              </a:tr>
              <a:tr h="352973">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altLang="en-US" sz="1600" b="0" dirty="0"/>
                        <a:t>Arguments and conflict - usually involving family or friends but sometimes school staff</a:t>
                      </a:r>
                    </a:p>
                  </a:txBody>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altLang="en-US" sz="1600" b="0" dirty="0"/>
                        <a:t>Wanting to be with family/friends</a:t>
                      </a:r>
                    </a:p>
                  </a:txBody>
                  <a:tcPr/>
                </a:tc>
                <a:extLst>
                  <a:ext uri="{0D108BD9-81ED-4DB2-BD59-A6C34878D82A}">
                    <a16:rowId xmlns:a16="http://schemas.microsoft.com/office/drawing/2014/main" val="10001"/>
                  </a:ext>
                </a:extLst>
              </a:tr>
              <a:tr h="288032">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altLang="en-US" sz="1600" b="0" dirty="0"/>
                        <a:t>Conflict within the home or placement</a:t>
                      </a:r>
                    </a:p>
                  </a:txBody>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altLang="en-US" sz="1600" b="0" dirty="0"/>
                        <a:t>The attraction of staying out with peers, boyfriends or girlfriends</a:t>
                      </a:r>
                    </a:p>
                  </a:txBody>
                  <a:tcPr/>
                </a:tc>
                <a:extLst>
                  <a:ext uri="{0D108BD9-81ED-4DB2-BD59-A6C34878D82A}">
                    <a16:rowId xmlns:a16="http://schemas.microsoft.com/office/drawing/2014/main" val="10002"/>
                  </a:ext>
                </a:extLst>
              </a:tr>
              <a:tr h="312792">
                <a:tc>
                  <a:txBody>
                    <a:bodyPr/>
                    <a:lstStyle/>
                    <a:p>
                      <a:pPr marL="0" indent="0" algn="ctr">
                        <a:buFont typeface="Arial" panose="020B0604020202020204" pitchFamily="34" charset="0"/>
                        <a:buNone/>
                      </a:pPr>
                      <a:r>
                        <a:rPr lang="en-GB" sz="1600" b="0" dirty="0"/>
                        <a:t>Poor family relationships - or the introduction of a step-parent that can trigger lots of mixed emotions</a:t>
                      </a:r>
                    </a:p>
                  </a:txBody>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altLang="en-US" sz="1600" b="0" dirty="0"/>
                        <a:t>Running to be near friends or family, especially when a young person is in care and there are problems with contact arrangements</a:t>
                      </a:r>
                    </a:p>
                  </a:txBody>
                  <a:tcPr/>
                </a:tc>
                <a:extLst>
                  <a:ext uri="{0D108BD9-81ED-4DB2-BD59-A6C34878D82A}">
                    <a16:rowId xmlns:a16="http://schemas.microsoft.com/office/drawing/2014/main" val="10003"/>
                  </a:ext>
                </a:extLst>
              </a:tr>
              <a:tr h="265544">
                <a:tc>
                  <a:txBody>
                    <a:bodyPr/>
                    <a:lstStyle/>
                    <a:p>
                      <a:pPr marL="0" indent="0" algn="ctr">
                        <a:buFont typeface="Arial" panose="020B0604020202020204" pitchFamily="34" charset="0"/>
                        <a:buNone/>
                      </a:pPr>
                      <a:r>
                        <a:rPr lang="en-GB" sz="1600" b="0" dirty="0"/>
                        <a:t>Physical and/or emotional abuse</a:t>
                      </a:r>
                    </a:p>
                  </a:txBody>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altLang="en-US" sz="1600" b="0" dirty="0"/>
                        <a:t>The attraction of risky behaviours such as substance or alcohol misuse, offending and anti-social behaviour</a:t>
                      </a:r>
                    </a:p>
                  </a:txBody>
                  <a:tcPr/>
                </a:tc>
                <a:extLst>
                  <a:ext uri="{0D108BD9-81ED-4DB2-BD59-A6C34878D82A}">
                    <a16:rowId xmlns:a16="http://schemas.microsoft.com/office/drawing/2014/main" val="10004"/>
                  </a:ext>
                </a:extLst>
              </a:tr>
              <a:tr h="367107">
                <a:tc>
                  <a:txBody>
                    <a:bodyPr/>
                    <a:lstStyle/>
                    <a:p>
                      <a:pPr marL="0" indent="0" algn="ctr">
                        <a:buFont typeface="Arial" panose="020B0604020202020204" pitchFamily="34" charset="0"/>
                        <a:buNone/>
                      </a:pPr>
                      <a:r>
                        <a:rPr lang="en-GB" sz="1600" b="0" dirty="0"/>
                        <a:t>Being bullied/abused</a:t>
                      </a:r>
                    </a:p>
                  </a:txBody>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altLang="en-US" sz="1600" b="0" dirty="0"/>
                        <a:t>Wanting freedom and independence</a:t>
                      </a:r>
                    </a:p>
                  </a:txBody>
                  <a:tcPr/>
                </a:tc>
                <a:extLst>
                  <a:ext uri="{0D108BD9-81ED-4DB2-BD59-A6C34878D82A}">
                    <a16:rowId xmlns:a16="http://schemas.microsoft.com/office/drawing/2014/main" val="10005"/>
                  </a:ext>
                </a:extLst>
              </a:tr>
              <a:tr h="355245">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altLang="en-US" sz="1600" b="0" dirty="0"/>
                        <a:t>Being unhappy/not being listened to</a:t>
                      </a:r>
                    </a:p>
                  </a:txBody>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altLang="en-US" sz="1600" b="0" dirty="0"/>
                        <a:t>Being made to feel special by grooming for potential exploitation or child trafficking</a:t>
                      </a:r>
                    </a:p>
                  </a:txBody>
                  <a:tcPr/>
                </a:tc>
                <a:extLst>
                  <a:ext uri="{0D108BD9-81ED-4DB2-BD59-A6C34878D82A}">
                    <a16:rowId xmlns:a16="http://schemas.microsoft.com/office/drawing/2014/main" val="10006"/>
                  </a:ext>
                </a:extLst>
              </a:tr>
              <a:tr h="360040">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altLang="en-US" sz="1600" b="0" dirty="0"/>
                        <a:t>Boundary and control issues - a lack of parental control or being beyond parental control may contribute to risk taking behaviours, particularly during adolescence</a:t>
                      </a:r>
                    </a:p>
                  </a:txBody>
                  <a:tcPr/>
                </a:tc>
                <a:tc>
                  <a:txBody>
                    <a:bodyPr/>
                    <a:lstStyle/>
                    <a:p>
                      <a:pPr marL="285750" marR="0" indent="-2857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ltLang="en-US" sz="1600" b="0" dirty="0"/>
                        <a:t>Peer pressure</a:t>
                      </a:r>
                    </a:p>
                    <a:p>
                      <a:pPr marL="285750" marR="0" indent="-2857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ltLang="en-US" sz="1600" b="0" dirty="0"/>
                        <a:t>Friendships/living with other children that have been trafficked</a:t>
                      </a:r>
                    </a:p>
                    <a:p>
                      <a:pPr marL="285750" marR="0" indent="-2857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ltLang="en-US" sz="1600" b="0" dirty="0"/>
                        <a:t>For those who have been tracked into the UK there will be pressure to make contact with their trafficker</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976417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Picture in Hampshire</a:t>
            </a:r>
          </a:p>
        </p:txBody>
      </p:sp>
      <p:sp>
        <p:nvSpPr>
          <p:cNvPr id="3" name="Content Placeholder 2"/>
          <p:cNvSpPr>
            <a:spLocks noGrp="1"/>
          </p:cNvSpPr>
          <p:nvPr>
            <p:ph idx="1"/>
          </p:nvPr>
        </p:nvSpPr>
        <p:spPr/>
        <p:txBody>
          <a:bodyPr>
            <a:normAutofit fontScale="70000" lnSpcReduction="20000"/>
          </a:bodyPr>
          <a:lstStyle/>
          <a:p>
            <a:r>
              <a:rPr lang="en-GB" dirty="0"/>
              <a:t>In line with a South East Regional Organised Crime Unit (SEROCU) study in 2017, individuals rather than gangs continue to pose the biggest threat in the Hampshire Local Authority area (2018).</a:t>
            </a:r>
          </a:p>
          <a:p>
            <a:r>
              <a:rPr lang="en-GB" dirty="0"/>
              <a:t>Victims are mostly white British females aged around 15 years; offenders are commonly white British males aged around 18 years (2018).</a:t>
            </a:r>
          </a:p>
          <a:p>
            <a:r>
              <a:rPr lang="en-GB" dirty="0"/>
              <a:t>The internet remains a key thematic threat and helps perpetrators exploit children.</a:t>
            </a:r>
          </a:p>
          <a:p>
            <a:r>
              <a:rPr lang="en-GB" dirty="0"/>
              <a:t>There are cross-overs between all forms of exploitation. Missing episodes, trafficking and exploitation are interlinked and affect both boys and girls from any background.</a:t>
            </a:r>
          </a:p>
          <a:p>
            <a:r>
              <a:rPr lang="en-GB" dirty="0"/>
              <a:t>The impact of exploitation on boys is not always recognised in the same way as girls.</a:t>
            </a:r>
          </a:p>
        </p:txBody>
      </p:sp>
      <p:pic>
        <p:nvPicPr>
          <p:cNvPr id="5" name="Picture 4">
            <a:extLst>
              <a:ext uri="{FF2B5EF4-FFF2-40B4-BE49-F238E27FC236}">
                <a16:creationId xmlns:a16="http://schemas.microsoft.com/office/drawing/2014/main" id="{81FF7F47-CC87-4E95-B207-2413AFC1D8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20272" y="5805264"/>
            <a:ext cx="1670939" cy="806373"/>
          </a:xfrm>
          <a:prstGeom prst="rect">
            <a:avLst/>
          </a:prstGeom>
        </p:spPr>
      </p:pic>
    </p:spTree>
    <p:extLst>
      <p:ext uri="{BB962C8B-B14F-4D97-AF65-F5344CB8AC3E}">
        <p14:creationId xmlns:p14="http://schemas.microsoft.com/office/powerpoint/2010/main" val="2742465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normAutofit/>
          </a:bodyPr>
          <a:lstStyle/>
          <a:p>
            <a:pPr algn="ctr"/>
            <a:r>
              <a:rPr lang="en-GB" altLang="en-US" b="1" dirty="0">
                <a:cs typeface="Arial" charset="0"/>
              </a:rPr>
              <a:t>Identification and</a:t>
            </a:r>
            <a:r>
              <a:rPr lang="en-GB" altLang="en-US" b="1" dirty="0">
                <a:solidFill>
                  <a:schemeClr val="tx1"/>
                </a:solidFill>
                <a:cs typeface="Arial" charset="0"/>
              </a:rPr>
              <a:t> Support</a:t>
            </a:r>
          </a:p>
        </p:txBody>
      </p:sp>
      <p:sp>
        <p:nvSpPr>
          <p:cNvPr id="57347" name="Content Placeholder 2"/>
          <p:cNvSpPr>
            <a:spLocks noGrp="1"/>
          </p:cNvSpPr>
          <p:nvPr>
            <p:ph idx="1"/>
          </p:nvPr>
        </p:nvSpPr>
        <p:spPr>
          <a:xfrm>
            <a:off x="457200" y="1268760"/>
            <a:ext cx="8229600" cy="5040560"/>
          </a:xfrm>
        </p:spPr>
        <p:txBody>
          <a:bodyPr>
            <a:noAutofit/>
          </a:bodyPr>
          <a:lstStyle/>
          <a:p>
            <a:pPr marL="0" indent="0">
              <a:buNone/>
            </a:pPr>
            <a:r>
              <a:rPr lang="en-GB" altLang="en-US" sz="1600" b="1" dirty="0"/>
              <a:t>If you are concerned that a child is being exploited, or at risk of being exploited, contact Children’s Services. If you suspect that a crime has been committed, a contact to the police must be made via 101.</a:t>
            </a:r>
          </a:p>
          <a:p>
            <a:pPr marL="0" indent="0">
              <a:buNone/>
            </a:pPr>
            <a:endParaRPr lang="en-GB" altLang="en-US" sz="1600" dirty="0"/>
          </a:p>
          <a:p>
            <a:r>
              <a:rPr lang="en-GB" altLang="en-US" sz="1600" dirty="0"/>
              <a:t>Hampshire County Council Children’s Services: 0300 555 1384</a:t>
            </a:r>
          </a:p>
          <a:p>
            <a:r>
              <a:rPr lang="en-GB" altLang="en-US" sz="1600" dirty="0"/>
              <a:t>Isle of Wight Council Children’s Services: 01983 814 545</a:t>
            </a:r>
          </a:p>
          <a:p>
            <a:r>
              <a:rPr lang="en-GB" altLang="en-US" sz="1600" dirty="0"/>
              <a:t>Portsmouth City Council Children’s Services: 0845 671 0271</a:t>
            </a:r>
          </a:p>
          <a:p>
            <a:r>
              <a:rPr lang="en-GB" altLang="en-US" sz="1600" dirty="0"/>
              <a:t>Southampton City Council Children’s Services: 02380 833 336</a:t>
            </a:r>
          </a:p>
          <a:p>
            <a:pPr marL="0" indent="0">
              <a:buNone/>
            </a:pPr>
            <a:endParaRPr lang="en-GB" altLang="en-US" sz="1600" dirty="0"/>
          </a:p>
          <a:p>
            <a:pPr marL="0" indent="0">
              <a:buNone/>
            </a:pPr>
            <a:r>
              <a:rPr lang="en-GB" altLang="en-US" sz="1600" b="1" dirty="0"/>
              <a:t>If you have obtained non-urgent information/intelligence linked to the exploitation of children (e.g. locations of concern, potential perpetrators), the police </a:t>
            </a:r>
            <a:r>
              <a:rPr lang="en-GB" altLang="en-US" sz="1600" b="1" dirty="0">
                <a:hlinkClick r:id="rId3"/>
              </a:rPr>
              <a:t>Community Partnership Information (CPI) form </a:t>
            </a:r>
            <a:r>
              <a:rPr lang="en-GB" altLang="en-US" sz="1600" b="1" dirty="0"/>
              <a:t>must be submitted.  This form gives professionals a safe and direct way to share this information with the police.</a:t>
            </a:r>
          </a:p>
          <a:p>
            <a:pPr marL="0" indent="0">
              <a:buNone/>
            </a:pPr>
            <a:endParaRPr lang="en-GB" altLang="en-US" sz="1600" b="1" dirty="0"/>
          </a:p>
          <a:p>
            <a:pPr marL="0" indent="0">
              <a:buNone/>
            </a:pPr>
            <a:r>
              <a:rPr lang="en-GB" altLang="en-US" sz="1600" dirty="0"/>
              <a:t>Each Local Safeguarding Children Partnership covering Hampshire, Southampton, Portsmouth and Isle of Wight will have a range of tools to support you in identifying exploitation and reporting your concerns.</a:t>
            </a:r>
          </a:p>
        </p:txBody>
      </p:sp>
      <p:pic>
        <p:nvPicPr>
          <p:cNvPr id="5" name="Picture 4">
            <a:extLst>
              <a:ext uri="{FF2B5EF4-FFF2-40B4-BE49-F238E27FC236}">
                <a16:creationId xmlns:a16="http://schemas.microsoft.com/office/drawing/2014/main" id="{7A05A815-20A3-45E3-AE3E-464B891610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20272" y="5805264"/>
            <a:ext cx="1670939" cy="806373"/>
          </a:xfrm>
          <a:prstGeom prst="rect">
            <a:avLst/>
          </a:prstGeom>
        </p:spPr>
      </p:pic>
    </p:spTree>
    <p:extLst>
      <p:ext uri="{BB962C8B-B14F-4D97-AF65-F5344CB8AC3E}">
        <p14:creationId xmlns:p14="http://schemas.microsoft.com/office/powerpoint/2010/main" val="397732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dirty="0"/>
            </a:br>
            <a:r>
              <a:rPr lang="en-GB" b="1" dirty="0"/>
              <a:t>Contents</a:t>
            </a:r>
            <a:endParaRPr lang="en-GB" dirty="0"/>
          </a:p>
        </p:txBody>
      </p:sp>
      <p:sp>
        <p:nvSpPr>
          <p:cNvPr id="3" name="Content Placeholder 2"/>
          <p:cNvSpPr>
            <a:spLocks noGrp="1"/>
          </p:cNvSpPr>
          <p:nvPr>
            <p:ph idx="1"/>
          </p:nvPr>
        </p:nvSpPr>
        <p:spPr/>
        <p:txBody>
          <a:bodyPr>
            <a:normAutofit/>
          </a:bodyPr>
          <a:lstStyle/>
          <a:p>
            <a:r>
              <a:rPr lang="en-GB" sz="3600" dirty="0"/>
              <a:t>Introduction</a:t>
            </a:r>
          </a:p>
          <a:p>
            <a:r>
              <a:rPr lang="en-GB" sz="3600" dirty="0"/>
              <a:t>Types of Exploitation</a:t>
            </a:r>
          </a:p>
          <a:p>
            <a:r>
              <a:rPr lang="en-GB" sz="3600" dirty="0"/>
              <a:t>What Makes Children Vulnerable to Exploitation?</a:t>
            </a:r>
          </a:p>
          <a:p>
            <a:r>
              <a:rPr lang="en-GB" sz="3600" dirty="0"/>
              <a:t>Missing Children</a:t>
            </a:r>
          </a:p>
          <a:p>
            <a:r>
              <a:rPr lang="en-GB" sz="3600" dirty="0"/>
              <a:t>The Picture in Hampshire</a:t>
            </a:r>
          </a:p>
          <a:p>
            <a:r>
              <a:rPr lang="en-GB" sz="3600" dirty="0"/>
              <a:t>Identification and Support</a:t>
            </a:r>
          </a:p>
          <a:p>
            <a:pPr marL="0" indent="0">
              <a:buNone/>
            </a:pPr>
            <a:endParaRPr lang="en-GB" dirty="0"/>
          </a:p>
        </p:txBody>
      </p:sp>
      <p:pic>
        <p:nvPicPr>
          <p:cNvPr id="5" name="Picture 4">
            <a:extLst>
              <a:ext uri="{FF2B5EF4-FFF2-40B4-BE49-F238E27FC236}">
                <a16:creationId xmlns:a16="http://schemas.microsoft.com/office/drawing/2014/main" id="{7B1C5C63-E499-4C82-96A6-628A8D9B1B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20272" y="5805264"/>
            <a:ext cx="1670939" cy="806373"/>
          </a:xfrm>
          <a:prstGeom prst="rect">
            <a:avLst/>
          </a:prstGeom>
        </p:spPr>
      </p:pic>
    </p:spTree>
    <p:extLst>
      <p:ext uri="{BB962C8B-B14F-4D97-AF65-F5344CB8AC3E}">
        <p14:creationId xmlns:p14="http://schemas.microsoft.com/office/powerpoint/2010/main" val="334895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dirty="0"/>
            </a:br>
            <a:r>
              <a:rPr lang="en-GB" b="1" dirty="0"/>
              <a:t>Introduction</a:t>
            </a:r>
            <a:endParaRPr lang="en-GB" dirty="0"/>
          </a:p>
        </p:txBody>
      </p:sp>
      <p:sp>
        <p:nvSpPr>
          <p:cNvPr id="3" name="Content Placeholder 2"/>
          <p:cNvSpPr>
            <a:spLocks noGrp="1"/>
          </p:cNvSpPr>
          <p:nvPr>
            <p:ph idx="1"/>
          </p:nvPr>
        </p:nvSpPr>
        <p:spPr/>
        <p:txBody>
          <a:bodyPr>
            <a:normAutofit/>
          </a:bodyPr>
          <a:lstStyle/>
          <a:p>
            <a:r>
              <a:rPr lang="en-GB" sz="2400" dirty="0"/>
              <a:t>There are many forms of child exploitation including: sexual exploitation, criminal exploitation (including county lines) modern slavery etc.</a:t>
            </a:r>
          </a:p>
          <a:p>
            <a:r>
              <a:rPr lang="en-GB" sz="2400" dirty="0"/>
              <a:t>There are clear links between child exploitation and those children who are trafficked and/or go missing and the matters cannot be dealt with in isolation.</a:t>
            </a:r>
          </a:p>
          <a:p>
            <a:r>
              <a:rPr lang="en-GB" sz="2400" dirty="0"/>
              <a:t>Safeguarding is everybody’s business and all staff who have opportunities to identify children being exploited and/or those at risk of exploitation should receive training on this topic.</a:t>
            </a:r>
          </a:p>
        </p:txBody>
      </p:sp>
      <p:pic>
        <p:nvPicPr>
          <p:cNvPr id="5" name="Picture 4">
            <a:extLst>
              <a:ext uri="{FF2B5EF4-FFF2-40B4-BE49-F238E27FC236}">
                <a16:creationId xmlns:a16="http://schemas.microsoft.com/office/drawing/2014/main" id="{E7BD1F40-8ABA-49A5-8732-14FE966C78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20272" y="5805264"/>
            <a:ext cx="1670939" cy="806373"/>
          </a:xfrm>
          <a:prstGeom prst="rect">
            <a:avLst/>
          </a:prstGeom>
        </p:spPr>
      </p:pic>
    </p:spTree>
    <p:extLst>
      <p:ext uri="{BB962C8B-B14F-4D97-AF65-F5344CB8AC3E}">
        <p14:creationId xmlns:p14="http://schemas.microsoft.com/office/powerpoint/2010/main" val="3162714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Child Sexual Exploitation</a:t>
            </a:r>
          </a:p>
        </p:txBody>
      </p:sp>
      <p:sp>
        <p:nvSpPr>
          <p:cNvPr id="3" name="Content Placeholder 2"/>
          <p:cNvSpPr>
            <a:spLocks noGrp="1"/>
          </p:cNvSpPr>
          <p:nvPr>
            <p:ph idx="1"/>
          </p:nvPr>
        </p:nvSpPr>
        <p:spPr>
          <a:xfrm>
            <a:off x="457200" y="1484784"/>
            <a:ext cx="8229600" cy="4641379"/>
          </a:xfrm>
        </p:spPr>
        <p:txBody>
          <a:bodyPr>
            <a:normAutofit fontScale="70000" lnSpcReduction="20000"/>
          </a:bodyPr>
          <a:lstStyle/>
          <a:p>
            <a:pPr marL="0" indent="0">
              <a:buNone/>
            </a:pPr>
            <a:r>
              <a:rPr lang="en-GB" sz="2900" i="1" dirty="0"/>
              <a:t>‘Child sexual exploitation is a form of child sexual abuse. It occurs where an individual or group takes advantage of an imbalance of power to coerce, manipulate or deceive a child or young person under the age of 18 into sexual activity (a) in exchange for something the victim needs or wants, and/or (b) for the financial advantage or increased status of the perpetrator or facilitator. The victim may have been sexually exploited even if the sexual activity appears consensual. Child sexual exploitation does not always involve physical contact; it can also occur through the use of technology’ (Definition and a guide for practitioners, local leaders and decision makers working to protect children from child sexual exploitation, HM Government, February 2017).</a:t>
            </a:r>
          </a:p>
          <a:p>
            <a:pPr marL="0" indent="0">
              <a:buNone/>
            </a:pPr>
            <a:endParaRPr lang="en-GB" dirty="0"/>
          </a:p>
          <a:p>
            <a:r>
              <a:rPr lang="en-GB" dirty="0"/>
              <a:t>The guidance applies to male and female children up to the age of 18 years, irrespective of whether they are living independently, at home, with carers or in a residential setting.</a:t>
            </a:r>
          </a:p>
        </p:txBody>
      </p:sp>
      <p:pic>
        <p:nvPicPr>
          <p:cNvPr id="5" name="Picture 4">
            <a:extLst>
              <a:ext uri="{FF2B5EF4-FFF2-40B4-BE49-F238E27FC236}">
                <a16:creationId xmlns:a16="http://schemas.microsoft.com/office/drawing/2014/main" id="{D732E696-6A67-4FB5-844E-BD6833CA34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20272" y="5805264"/>
            <a:ext cx="1670939" cy="806373"/>
          </a:xfrm>
          <a:prstGeom prst="rect">
            <a:avLst/>
          </a:prstGeom>
        </p:spPr>
      </p:pic>
    </p:spTree>
    <p:extLst>
      <p:ext uri="{BB962C8B-B14F-4D97-AF65-F5344CB8AC3E}">
        <p14:creationId xmlns:p14="http://schemas.microsoft.com/office/powerpoint/2010/main" val="2744943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pPr algn="ctr"/>
            <a:r>
              <a:rPr lang="en-GB" altLang="en-US" b="1" dirty="0">
                <a:solidFill>
                  <a:schemeClr val="tx1"/>
                </a:solidFill>
                <a:cs typeface="Arial" charset="0"/>
              </a:rPr>
              <a:t>Criminal Exploitation</a:t>
            </a:r>
          </a:p>
        </p:txBody>
      </p:sp>
      <p:sp>
        <p:nvSpPr>
          <p:cNvPr id="57347" name="Content Placeholder 2"/>
          <p:cNvSpPr>
            <a:spLocks noGrp="1"/>
          </p:cNvSpPr>
          <p:nvPr>
            <p:ph idx="1"/>
          </p:nvPr>
        </p:nvSpPr>
        <p:spPr/>
        <p:txBody>
          <a:bodyPr>
            <a:normAutofit/>
          </a:bodyPr>
          <a:lstStyle/>
          <a:p>
            <a:pPr marL="0" indent="0">
              <a:buNone/>
            </a:pPr>
            <a:r>
              <a:rPr lang="en-GB" altLang="en-US" sz="2400" i="1" dirty="0"/>
              <a:t>‘Child Criminal Exploitation occurs where an individual or group takes advantage of an imbalance of power to coerce, control, manipulate or deceive a child or young person under the age of 18 into any criminal activity (a) in exchange for something the victim needs or wants, and/or (b) for the financial or other advantage of the perpetrator or facilitator and/or (c) through violence or threat of violence. The victim may have been criminally exploited even if the activity appears consensual. Child Criminal Exploitation does not always involve physical contact, it can occur through the use of technology’ (Serious Violence Strategy, the Home Office, April 2018).</a:t>
            </a:r>
          </a:p>
        </p:txBody>
      </p:sp>
      <p:pic>
        <p:nvPicPr>
          <p:cNvPr id="5" name="Picture 4">
            <a:extLst>
              <a:ext uri="{FF2B5EF4-FFF2-40B4-BE49-F238E27FC236}">
                <a16:creationId xmlns:a16="http://schemas.microsoft.com/office/drawing/2014/main" id="{68458A2B-2216-42F6-9712-F5EF7EF5B9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20272" y="5805264"/>
            <a:ext cx="1670939" cy="806373"/>
          </a:xfrm>
          <a:prstGeom prst="rect">
            <a:avLst/>
          </a:prstGeom>
        </p:spPr>
      </p:pic>
    </p:spTree>
    <p:extLst>
      <p:ext uri="{BB962C8B-B14F-4D97-AF65-F5344CB8AC3E}">
        <p14:creationId xmlns:p14="http://schemas.microsoft.com/office/powerpoint/2010/main" val="2717981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pPr algn="ctr"/>
            <a:r>
              <a:rPr lang="en-GB" altLang="en-US" b="1" dirty="0">
                <a:solidFill>
                  <a:schemeClr val="tx1"/>
                </a:solidFill>
                <a:cs typeface="Arial" charset="0"/>
              </a:rPr>
              <a:t>County Lines</a:t>
            </a:r>
          </a:p>
        </p:txBody>
      </p:sp>
      <p:sp>
        <p:nvSpPr>
          <p:cNvPr id="57347" name="Content Placeholder 2"/>
          <p:cNvSpPr>
            <a:spLocks noGrp="1"/>
          </p:cNvSpPr>
          <p:nvPr>
            <p:ph idx="1"/>
          </p:nvPr>
        </p:nvSpPr>
        <p:spPr/>
        <p:txBody>
          <a:bodyPr>
            <a:normAutofit fontScale="55000" lnSpcReduction="20000"/>
          </a:bodyPr>
          <a:lstStyle/>
          <a:p>
            <a:pPr marL="0" indent="0">
              <a:buNone/>
            </a:pPr>
            <a:r>
              <a:rPr lang="en-GB" altLang="en-US" sz="4000" dirty="0"/>
              <a:t>‘County lines is a term used to describe gangs and organised criminal networks involved in exporting illegal drugs into one or more importing areas [within the UK], using dedicated mobile phone lines or other form of “deal line”. They are likely to exploit children and vulnerable adults to move [and store] the drugs and money and they will often use coercion, intimidation, violence (including sexual violence) and weapons’ </a:t>
            </a:r>
            <a:r>
              <a:rPr lang="en-GB" altLang="en-US" sz="4000" i="1" dirty="0"/>
              <a:t>(Serious Violence Strategy, the Home Office, April 2018).</a:t>
            </a:r>
          </a:p>
          <a:p>
            <a:pPr marL="0" indent="0">
              <a:buNone/>
            </a:pPr>
            <a:endParaRPr lang="en-GB" altLang="en-US" sz="3400" dirty="0"/>
          </a:p>
          <a:p>
            <a:pPr marL="0" indent="0">
              <a:buNone/>
            </a:pPr>
            <a:r>
              <a:rPr lang="en-GB" altLang="en-US" sz="3400" dirty="0"/>
              <a:t>Children who get involved in county lines come from a variety of backgrounds including those with multiple interventions from public services because of chaotic and risky home circumstances, looked after children and those from well-ordered and materially comfortable families. County line owners/managers will recruit children that blend in with the drug market that the line is intended to exploit.</a:t>
            </a:r>
          </a:p>
          <a:p>
            <a:pPr marL="0" indent="0">
              <a:buNone/>
            </a:pPr>
            <a:endParaRPr lang="en-GB" altLang="en-US" sz="3400" dirty="0"/>
          </a:p>
        </p:txBody>
      </p:sp>
      <p:pic>
        <p:nvPicPr>
          <p:cNvPr id="5" name="Picture 4">
            <a:extLst>
              <a:ext uri="{FF2B5EF4-FFF2-40B4-BE49-F238E27FC236}">
                <a16:creationId xmlns:a16="http://schemas.microsoft.com/office/drawing/2014/main" id="{37FB3C5C-3B96-4E23-BFD0-284E1AFB53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20272" y="5805264"/>
            <a:ext cx="1670939" cy="806373"/>
          </a:xfrm>
          <a:prstGeom prst="rect">
            <a:avLst/>
          </a:prstGeom>
        </p:spPr>
      </p:pic>
    </p:spTree>
    <p:extLst>
      <p:ext uri="{BB962C8B-B14F-4D97-AF65-F5344CB8AC3E}">
        <p14:creationId xmlns:p14="http://schemas.microsoft.com/office/powerpoint/2010/main" val="3488920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pPr algn="ctr"/>
            <a:r>
              <a:rPr lang="en-GB" altLang="en-US" b="1" dirty="0">
                <a:solidFill>
                  <a:schemeClr val="tx1"/>
                </a:solidFill>
                <a:cs typeface="Arial" charset="0"/>
              </a:rPr>
              <a:t>County Lines</a:t>
            </a:r>
          </a:p>
        </p:txBody>
      </p:sp>
      <p:sp>
        <p:nvSpPr>
          <p:cNvPr id="57347" name="Content Placeholder 2"/>
          <p:cNvSpPr>
            <a:spLocks noGrp="1"/>
          </p:cNvSpPr>
          <p:nvPr>
            <p:ph idx="1"/>
          </p:nvPr>
        </p:nvSpPr>
        <p:spPr/>
        <p:txBody>
          <a:bodyPr>
            <a:normAutofit fontScale="62500" lnSpcReduction="20000"/>
          </a:bodyPr>
          <a:lstStyle/>
          <a:p>
            <a:pPr marL="0" indent="0">
              <a:buNone/>
            </a:pPr>
            <a:endParaRPr lang="en-GB" altLang="en-US" sz="3400" dirty="0"/>
          </a:p>
          <a:p>
            <a:pPr marL="0" indent="0">
              <a:buNone/>
            </a:pPr>
            <a:r>
              <a:rPr lang="en-GB" altLang="en-US" sz="3400" dirty="0"/>
              <a:t>The national picture on county lines continues to develop but there are recorded cases of:</a:t>
            </a:r>
          </a:p>
          <a:p>
            <a:pPr marL="0" indent="0">
              <a:buNone/>
            </a:pPr>
            <a:endParaRPr lang="en-GB" altLang="en-US" sz="3400" dirty="0"/>
          </a:p>
          <a:p>
            <a:r>
              <a:rPr lang="en-GB" altLang="en-US" sz="3400" dirty="0"/>
              <a:t>Children as young as 12 years old being exploited by gangs to courier drugs out of their local area. 15-16 years is the most common age range.</a:t>
            </a:r>
          </a:p>
          <a:p>
            <a:r>
              <a:rPr lang="en-GB" altLang="en-US" sz="3400" dirty="0"/>
              <a:t>Both males and females being exploited.</a:t>
            </a:r>
          </a:p>
          <a:p>
            <a:r>
              <a:rPr lang="en-GB" altLang="en-US" sz="3400" dirty="0"/>
              <a:t>White British children being targeted because gangs perceive they are more likely to evade police detection.</a:t>
            </a:r>
          </a:p>
          <a:p>
            <a:r>
              <a:rPr lang="en-GB" altLang="en-US" sz="3400" dirty="0"/>
              <a:t>The use of social media to make initial contact with children.</a:t>
            </a:r>
          </a:p>
          <a:p>
            <a:r>
              <a:rPr lang="en-GB" altLang="en-US" sz="3400" dirty="0"/>
              <a:t>Vulnerable adults, including habitual class A drug users, being targeted so that gangs can takeover their homes (known as ‘cuckooing’).</a:t>
            </a:r>
          </a:p>
        </p:txBody>
      </p:sp>
      <p:pic>
        <p:nvPicPr>
          <p:cNvPr id="5" name="Picture 4">
            <a:extLst>
              <a:ext uri="{FF2B5EF4-FFF2-40B4-BE49-F238E27FC236}">
                <a16:creationId xmlns:a16="http://schemas.microsoft.com/office/drawing/2014/main" id="{3180C377-DD47-4A6B-9399-BB75F922E1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20272" y="5805264"/>
            <a:ext cx="1670939" cy="806373"/>
          </a:xfrm>
          <a:prstGeom prst="rect">
            <a:avLst/>
          </a:prstGeom>
        </p:spPr>
      </p:pic>
    </p:spTree>
    <p:extLst>
      <p:ext uri="{BB962C8B-B14F-4D97-AF65-F5344CB8AC3E}">
        <p14:creationId xmlns:p14="http://schemas.microsoft.com/office/powerpoint/2010/main" val="141603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pPr algn="ctr"/>
            <a:r>
              <a:rPr lang="en-GB" altLang="en-US" b="1" dirty="0">
                <a:solidFill>
                  <a:schemeClr val="tx1"/>
                </a:solidFill>
                <a:cs typeface="Arial" charset="0"/>
              </a:rPr>
              <a:t>County Lines Networks</a:t>
            </a:r>
          </a:p>
        </p:txBody>
      </p:sp>
      <p:pic>
        <p:nvPicPr>
          <p:cNvPr id="2" name="Content Placeholder 1"/>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43656" y="1600200"/>
            <a:ext cx="8056688" cy="4525963"/>
          </a:xfrm>
        </p:spPr>
      </p:pic>
    </p:spTree>
    <p:extLst>
      <p:ext uri="{BB962C8B-B14F-4D97-AF65-F5344CB8AC3E}">
        <p14:creationId xmlns:p14="http://schemas.microsoft.com/office/powerpoint/2010/main" val="313892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pPr algn="ctr"/>
            <a:r>
              <a:rPr lang="en-GB" altLang="en-US" b="1" dirty="0">
                <a:solidFill>
                  <a:schemeClr val="tx1"/>
                </a:solidFill>
                <a:cs typeface="Arial" charset="0"/>
              </a:rPr>
              <a:t>Modern Slavery &amp; Trafficking</a:t>
            </a:r>
          </a:p>
        </p:txBody>
      </p:sp>
      <p:sp>
        <p:nvSpPr>
          <p:cNvPr id="57347" name="Content Placeholder 2"/>
          <p:cNvSpPr>
            <a:spLocks noGrp="1"/>
          </p:cNvSpPr>
          <p:nvPr>
            <p:ph idx="1"/>
          </p:nvPr>
        </p:nvSpPr>
        <p:spPr/>
        <p:txBody>
          <a:bodyPr>
            <a:normAutofit fontScale="40000" lnSpcReduction="20000"/>
          </a:bodyPr>
          <a:lstStyle/>
          <a:p>
            <a:pPr marL="0" indent="0">
              <a:buNone/>
            </a:pPr>
            <a:r>
              <a:rPr lang="en-GB" altLang="en-US" sz="4000" dirty="0"/>
              <a:t>Modern Slavery is the term used within the UK and is defined within the Modern Slavery Act 2015. The Act categorises offences of Slavery, Servitude and Forced or Compulsory Labour and Human Trafficking. These crimes include holding a person in a position of slavery, servitude, forced or compulsory labour or facilitating their travel with the intention of exploiting them soon after.</a:t>
            </a:r>
          </a:p>
          <a:p>
            <a:pPr marL="0" indent="0">
              <a:buNone/>
            </a:pPr>
            <a:endParaRPr lang="en-GB" altLang="en-US" sz="4000" dirty="0"/>
          </a:p>
          <a:p>
            <a:pPr marL="0" indent="0">
              <a:buNone/>
            </a:pPr>
            <a:r>
              <a:rPr lang="en-GB" altLang="en-US" sz="4000" dirty="0"/>
              <a:t>Although human trafficking often involves an international cross-border element, it is also possible to be a victim of modern slavery within your own country. It is possible to be a victim even if consent has been given to be moved.</a:t>
            </a:r>
          </a:p>
          <a:p>
            <a:pPr marL="0" indent="0">
              <a:buNone/>
            </a:pPr>
            <a:endParaRPr lang="en-GB" altLang="en-US" sz="3500" dirty="0"/>
          </a:p>
          <a:p>
            <a:pPr marL="0" indent="0">
              <a:buNone/>
            </a:pPr>
            <a:r>
              <a:rPr lang="en-GB" altLang="en-US" sz="3500" dirty="0"/>
              <a:t>Children can be trafficked for:</a:t>
            </a:r>
          </a:p>
          <a:p>
            <a:pPr marL="0" indent="0">
              <a:buNone/>
            </a:pPr>
            <a:endParaRPr lang="en-GB" altLang="en-US" sz="3500" dirty="0"/>
          </a:p>
          <a:p>
            <a:r>
              <a:rPr lang="en-GB" altLang="en-US" sz="3500" dirty="0"/>
              <a:t>Child sexual exploitation.</a:t>
            </a:r>
          </a:p>
          <a:p>
            <a:r>
              <a:rPr lang="en-GB" altLang="en-US" sz="3500" dirty="0"/>
              <a:t>Benefit fraud.</a:t>
            </a:r>
          </a:p>
          <a:p>
            <a:r>
              <a:rPr lang="en-GB" altLang="en-US" sz="3500" dirty="0"/>
              <a:t>Forced marriage.</a:t>
            </a:r>
          </a:p>
          <a:p>
            <a:r>
              <a:rPr lang="en-GB" altLang="en-US" sz="3500" dirty="0"/>
              <a:t>Domestic servitude such as cleaning, childcare, cooking.</a:t>
            </a:r>
          </a:p>
          <a:p>
            <a:r>
              <a:rPr lang="en-GB" altLang="en-US" sz="3500" dirty="0"/>
              <a:t>Forced labour in factories or agriculture.</a:t>
            </a:r>
          </a:p>
          <a:p>
            <a:r>
              <a:rPr lang="en-GB" altLang="en-US" sz="3500" dirty="0"/>
              <a:t>Criminal activity such as pickpocketing, begging, transporting drugs, cannabis cultivation, selling pirated DVDs and bag theft.</a:t>
            </a:r>
          </a:p>
          <a:p>
            <a:r>
              <a:rPr lang="en-GB" altLang="en-US" sz="3500" dirty="0"/>
              <a:t>Serious organised crime.</a:t>
            </a:r>
          </a:p>
          <a:p>
            <a:r>
              <a:rPr lang="en-GB" altLang="en-US" sz="3500" dirty="0"/>
              <a:t>Debt bondage </a:t>
            </a:r>
          </a:p>
          <a:p>
            <a:pPr marL="0" indent="0">
              <a:buNone/>
            </a:pPr>
            <a:endParaRPr lang="en-GB" altLang="en-US" dirty="0"/>
          </a:p>
        </p:txBody>
      </p:sp>
      <p:pic>
        <p:nvPicPr>
          <p:cNvPr id="5" name="Picture 4">
            <a:extLst>
              <a:ext uri="{FF2B5EF4-FFF2-40B4-BE49-F238E27FC236}">
                <a16:creationId xmlns:a16="http://schemas.microsoft.com/office/drawing/2014/main" id="{DF6B822D-D607-4D7D-99A6-6FE292DC55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20272" y="5805264"/>
            <a:ext cx="1670939" cy="806373"/>
          </a:xfrm>
          <a:prstGeom prst="rect">
            <a:avLst/>
          </a:prstGeom>
        </p:spPr>
      </p:pic>
    </p:spTree>
    <p:extLst>
      <p:ext uri="{BB962C8B-B14F-4D97-AF65-F5344CB8AC3E}">
        <p14:creationId xmlns:p14="http://schemas.microsoft.com/office/powerpoint/2010/main" val="23541215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20896</TotalTime>
  <Words>1798</Words>
  <Application>Microsoft Office PowerPoint</Application>
  <PresentationFormat>On-screen Show (4:3)</PresentationFormat>
  <Paragraphs>159</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Office Theme</vt:lpstr>
      <vt:lpstr>HSCP Child Exploitation Training Slides</vt:lpstr>
      <vt:lpstr> Contents</vt:lpstr>
      <vt:lpstr> Introduction</vt:lpstr>
      <vt:lpstr>Child Sexual Exploitation</vt:lpstr>
      <vt:lpstr>Criminal Exploitation</vt:lpstr>
      <vt:lpstr>County Lines</vt:lpstr>
      <vt:lpstr>County Lines</vt:lpstr>
      <vt:lpstr>County Lines Networks</vt:lpstr>
      <vt:lpstr>Modern Slavery &amp; Trafficking</vt:lpstr>
      <vt:lpstr>Trafficked children</vt:lpstr>
      <vt:lpstr>What Makes Children Vulnerable to Exploitation?</vt:lpstr>
      <vt:lpstr>Missing Children</vt:lpstr>
      <vt:lpstr>Missing Children</vt:lpstr>
      <vt:lpstr>Missing Children</vt:lpstr>
      <vt:lpstr>The Picture in Hampshire</vt:lpstr>
      <vt:lpstr>Identification and Support</vt:lpstr>
    </vt:vector>
  </TitlesOfParts>
  <Company>Hampshire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Serious Case Reviews</dc:title>
  <dc:creator>cscfsgss</dc:creator>
  <cp:lastModifiedBy>DunBavand, Amy</cp:lastModifiedBy>
  <cp:revision>110</cp:revision>
  <cp:lastPrinted>2015-09-01T08:52:39Z</cp:lastPrinted>
  <dcterms:created xsi:type="dcterms:W3CDTF">2015-08-26T11:33:00Z</dcterms:created>
  <dcterms:modified xsi:type="dcterms:W3CDTF">2019-10-10T12:39:40Z</dcterms:modified>
</cp:coreProperties>
</file>