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handoutMasterIdLst>
    <p:handoutMasterId r:id="rId21"/>
  </p:handoutMasterIdLst>
  <p:sldIdLst>
    <p:sldId id="257" r:id="rId6"/>
    <p:sldId id="282" r:id="rId7"/>
    <p:sldId id="283" r:id="rId8"/>
    <p:sldId id="265" r:id="rId9"/>
    <p:sldId id="276" r:id="rId10"/>
    <p:sldId id="266" r:id="rId11"/>
    <p:sldId id="267" r:id="rId12"/>
    <p:sldId id="275" r:id="rId13"/>
    <p:sldId id="284" r:id="rId14"/>
    <p:sldId id="268" r:id="rId15"/>
    <p:sldId id="277" r:id="rId16"/>
    <p:sldId id="278" r:id="rId17"/>
    <p:sldId id="279"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75" d="100"/>
          <a:sy n="75" d="100"/>
        </p:scale>
        <p:origin x="324" y="5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ue, Susan" userId="51ab32c3-3946-49c1-bc7d-2e31e2225c85" providerId="ADAL" clId="{D5383409-CFB3-49E0-BCA3-8067D069307B}"/>
    <pc:docChg chg="modSld">
      <pc:chgData name="McCue, Susan" userId="51ab32c3-3946-49c1-bc7d-2e31e2225c85" providerId="ADAL" clId="{D5383409-CFB3-49E0-BCA3-8067D069307B}" dt="2022-10-04T08:13:43.913" v="11" actId="255"/>
      <pc:docMkLst>
        <pc:docMk/>
      </pc:docMkLst>
      <pc:sldChg chg="modSp mod">
        <pc:chgData name="McCue, Susan" userId="51ab32c3-3946-49c1-bc7d-2e31e2225c85" providerId="ADAL" clId="{D5383409-CFB3-49E0-BCA3-8067D069307B}" dt="2022-10-04T08:13:43.913" v="11" actId="255"/>
        <pc:sldMkLst>
          <pc:docMk/>
          <pc:sldMk cId="2798047096" sldId="257"/>
        </pc:sldMkLst>
        <pc:spChg chg="mod">
          <ac:chgData name="McCue, Susan" userId="51ab32c3-3946-49c1-bc7d-2e31e2225c85" providerId="ADAL" clId="{D5383409-CFB3-49E0-BCA3-8067D069307B}" dt="2022-10-04T08:13:43.913" v="11" actId="255"/>
          <ac:spMkLst>
            <pc:docMk/>
            <pc:sldMk cId="2798047096" sldId="257"/>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10/4/2022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10/4/2022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ADOBE STOCK</a:t>
            </a:r>
          </a:p>
          <a:p>
            <a:r>
              <a:rPr lang="en-GB" sz="1200" b="0" i="0" kern="1200" dirty="0">
                <a:solidFill>
                  <a:schemeClr val="tx1"/>
                </a:solidFill>
                <a:effectLst/>
                <a:latin typeface="+mn-lt"/>
                <a:ea typeface="+mn-ea"/>
                <a:cs typeface="+mn-cs"/>
              </a:rPr>
              <a:t>Certain photographs used in this report have been licensed from Adobe Stock.</a:t>
            </a:r>
          </a:p>
          <a:p>
            <a:r>
              <a:rPr lang="en-GB" sz="1200" b="0" i="0" kern="1200" dirty="0">
                <a:solidFill>
                  <a:schemeClr val="tx1"/>
                </a:solidFill>
                <a:effectLst/>
                <a:latin typeface="+mn-lt"/>
                <a:ea typeface="+mn-ea"/>
                <a:cs typeface="+mn-cs"/>
              </a:rPr>
              <a:t>These photographs are protected by copyright law. Resale or use of any photos used in this report is prohibited.</a:t>
            </a:r>
          </a:p>
          <a:p>
            <a:r>
              <a:rPr lang="en-GB" sz="1200" b="0" i="0" kern="1200">
                <a:solidFill>
                  <a:schemeClr val="tx1"/>
                </a:solidFill>
                <a:effectLst/>
                <a:latin typeface="+mn-lt"/>
                <a:ea typeface="+mn-ea"/>
                <a:cs typeface="+mn-cs"/>
              </a:rPr>
              <a:t>Photographs © / Adobe Stock</a:t>
            </a:r>
          </a:p>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1</a:t>
            </a:fld>
            <a:endParaRPr lang="en-US"/>
          </a:p>
        </p:txBody>
      </p:sp>
    </p:spTree>
    <p:extLst>
      <p:ext uri="{BB962C8B-B14F-4D97-AF65-F5344CB8AC3E}">
        <p14:creationId xmlns:p14="http://schemas.microsoft.com/office/powerpoint/2010/main" val="4214627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Discuss fun, laughter, sharing ideas, sharing thoughts </a:t>
            </a:r>
            <a:r>
              <a:rPr lang="en-GB" sz="1200" kern="1200" dirty="0" err="1">
                <a:solidFill>
                  <a:schemeClr val="tx1"/>
                </a:solidFill>
                <a:effectLst/>
                <a:latin typeface="+mn-lt"/>
                <a:ea typeface="+mn-ea"/>
                <a:cs typeface="+mn-cs"/>
              </a:rPr>
              <a:t>etc</a:t>
            </a:r>
            <a:r>
              <a:rPr lang="en-US" sz="1200" kern="1200" baseline="0" dirty="0">
                <a:solidFill>
                  <a:schemeClr val="tx1"/>
                </a:solidFill>
                <a:effectLst/>
                <a:latin typeface="+mn-lt"/>
                <a:ea typeface="+mn-ea"/>
                <a:cs typeface="+mn-cs"/>
              </a:rPr>
              <a:t>. Play clip. </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4</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Watch film on mental health and how we can help our friends. Could stop after the children chare how they are feeling (last child says ‘confident’) to share own feelings on a post-it.</a:t>
            </a:r>
          </a:p>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5</a:t>
            </a:fld>
            <a:endParaRPr lang="en-US"/>
          </a:p>
        </p:txBody>
      </p:sp>
    </p:spTree>
    <p:extLst>
      <p:ext uri="{BB962C8B-B14F-4D97-AF65-F5344CB8AC3E}">
        <p14:creationId xmlns:p14="http://schemas.microsoft.com/office/powerpoint/2010/main" val="423808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534C2EF-8A97-4DAF-B099-E567883644D6}" type="slidenum">
              <a:rPr lang="en-US" smtClean="0"/>
              <a:t>6</a:t>
            </a:fld>
            <a:endParaRPr lang="en-US"/>
          </a:p>
        </p:txBody>
      </p:sp>
    </p:spTree>
    <p:extLst>
      <p:ext uri="{BB962C8B-B14F-4D97-AF65-F5344CB8AC3E}">
        <p14:creationId xmlns:p14="http://schemas.microsoft.com/office/powerpoint/2010/main" val="372700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a:t>
            </a:r>
            <a:r>
              <a:rPr lang="en-US" baseline="0" dirty="0"/>
              <a:t> experiences. </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7</a:t>
            </a:fld>
            <a:endParaRPr lang="en-US"/>
          </a:p>
        </p:txBody>
      </p:sp>
    </p:spTree>
    <p:extLst>
      <p:ext uri="{BB962C8B-B14F-4D97-AF65-F5344CB8AC3E}">
        <p14:creationId xmlns:p14="http://schemas.microsoft.com/office/powerpoint/2010/main" val="223552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thoughts/Ideas. Who can they trust? Who could they tell if something was bothering them?</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8</a:t>
            </a:fld>
            <a:endParaRPr lang="en-US"/>
          </a:p>
        </p:txBody>
      </p:sp>
    </p:spTree>
    <p:extLst>
      <p:ext uri="{BB962C8B-B14F-4D97-AF65-F5344CB8AC3E}">
        <p14:creationId xmlns:p14="http://schemas.microsoft.com/office/powerpoint/2010/main" val="39419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how you feel when you know something isn’t right. Tummy feelings, trouble sleeping, lack of appetite. </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10</a:t>
            </a:fld>
            <a:endParaRPr lang="en-US"/>
          </a:p>
        </p:txBody>
      </p:sp>
    </p:spTree>
    <p:extLst>
      <p:ext uri="{BB962C8B-B14F-4D97-AF65-F5344CB8AC3E}">
        <p14:creationId xmlns:p14="http://schemas.microsoft.com/office/powerpoint/2010/main" val="55326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key points</a:t>
            </a:r>
            <a:r>
              <a:rPr lang="en-GB" baseline="0" dirty="0"/>
              <a:t> and ask the children to write to their friend to explain how they would help to keep them safe. </a:t>
            </a:r>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12</a:t>
            </a:fld>
            <a:endParaRPr lang="en-US"/>
          </a:p>
        </p:txBody>
      </p:sp>
    </p:spTree>
    <p:extLst>
      <p:ext uri="{BB962C8B-B14F-4D97-AF65-F5344CB8AC3E}">
        <p14:creationId xmlns:p14="http://schemas.microsoft.com/office/powerpoint/2010/main" val="1950736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10/4/2022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10/4/2022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10/4/2022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10/4/2022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10/4/2022</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10/4/2022</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10/4/2022</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10/4/2022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10/4/2022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10/4/2022</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7.xml"/><Relationship Id="rId7"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1.jpeg"/><Relationship Id="rId4" Type="http://schemas.openxmlformats.org/officeDocument/2006/relationships/image" Target="../media/image16.jpe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www.childline.org.uk/info-advice/friends-relationships-sex/friends/helping-friend/" TargetMode="Externa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6.png"/><Relationship Id="rId4" Type="http://schemas.openxmlformats.org/officeDocument/2006/relationships/hyperlink" Target="https://www.nspcc.org.uk/preventing-abuse/keeping-children-saf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hyperlink" Target="https://www.youtube.com/watch?v=ReMq3KX8F94"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hyperlink" Target="https://www.youtube.com/watch?v=oz1S66_pYTw"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408" y="1124744"/>
            <a:ext cx="8458200" cy="1828800"/>
          </a:xfrm>
        </p:spPr>
        <p:txBody>
          <a:bodyPr>
            <a:normAutofit/>
          </a:bodyPr>
          <a:lstStyle/>
          <a:p>
            <a:r>
              <a:rPr lang="en-US" sz="6000" b="1" dirty="0">
                <a:latin typeface="Calibri" panose="020F0502020204030204" pitchFamily="34" charset="0"/>
                <a:cs typeface="Calibri" panose="020F0502020204030204" pitchFamily="34" charset="0"/>
              </a:rPr>
              <a:t>Keeping Our Friends Safe</a:t>
            </a:r>
            <a:br>
              <a:rPr lang="en-US" sz="6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Part 1</a:t>
            </a:r>
          </a:p>
        </p:txBody>
      </p:sp>
      <p:pic>
        <p:nvPicPr>
          <p:cNvPr id="4" name="Picture 3" descr="Text&#10;&#10;Description automatically generated">
            <a:extLst>
              <a:ext uri="{FF2B5EF4-FFF2-40B4-BE49-F238E27FC236}">
                <a16:creationId xmlns:a16="http://schemas.microsoft.com/office/drawing/2014/main" id="{2ECB7E7C-411B-4113-A8A0-B8DA04F49B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12424" y="188640"/>
            <a:ext cx="2063552" cy="786050"/>
          </a:xfrm>
          <a:prstGeom prst="rect">
            <a:avLst/>
          </a:prstGeom>
        </p:spPr>
      </p:pic>
    </p:spTree>
    <p:custDataLst>
      <p:tags r:id="rId1"/>
    </p:custDataLst>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How do you know that it’s a bad secret?</a:t>
            </a:r>
          </a:p>
        </p:txBody>
      </p:sp>
      <p:pic>
        <p:nvPicPr>
          <p:cNvPr id="15" name="Picture Placeholder 14"/>
          <p:cNvPicPr>
            <a:picLocks noGrp="1" noChangeAspect="1"/>
          </p:cNvPicPr>
          <p:nvPr>
            <p:ph type="pic" sz="quarter" idx="15"/>
          </p:nvPr>
        </p:nvPicPr>
        <p:blipFill>
          <a:blip r:embed="rId4" cstate="screen">
            <a:extLst>
              <a:ext uri="{28A0092B-C50C-407E-A947-70E740481C1C}">
                <a14:useLocalDpi xmlns:a14="http://schemas.microsoft.com/office/drawing/2010/main" val="0"/>
              </a:ext>
            </a:extLst>
          </a:blip>
          <a:srcRect t="6747" b="6747"/>
          <a:stretch>
            <a:fillRect/>
          </a:stretch>
        </p:blipFill>
        <p:spPr/>
      </p:pic>
      <p:pic>
        <p:nvPicPr>
          <p:cNvPr id="16" name="Picture Placeholder 15"/>
          <p:cNvPicPr>
            <a:picLocks noGrp="1" noChangeAspect="1"/>
          </p:cNvPicPr>
          <p:nvPr>
            <p:ph type="pic" sz="quarter" idx="16"/>
          </p:nvPr>
        </p:nvPicPr>
        <p:blipFill>
          <a:blip r:embed="rId5" cstate="screen">
            <a:extLst>
              <a:ext uri="{28A0092B-C50C-407E-A947-70E740481C1C}">
                <a14:useLocalDpi xmlns:a14="http://schemas.microsoft.com/office/drawing/2010/main" val="0"/>
              </a:ext>
            </a:extLst>
          </a:blip>
          <a:srcRect t="6747" b="6747"/>
          <a:stretch>
            <a:fillRect/>
          </a:stretch>
        </p:blipFill>
        <p:spPr/>
      </p:pic>
      <p:pic>
        <p:nvPicPr>
          <p:cNvPr id="20" name="Picture Placeholder 19"/>
          <p:cNvPicPr>
            <a:picLocks noGrp="1" noChangeAspect="1"/>
          </p:cNvPicPr>
          <p:nvPr>
            <p:ph type="pic" sz="quarter" idx="17"/>
          </p:nvPr>
        </p:nvPicPr>
        <p:blipFill>
          <a:blip r:embed="rId6" cstate="screen">
            <a:extLst>
              <a:ext uri="{28A0092B-C50C-407E-A947-70E740481C1C}">
                <a14:useLocalDpi xmlns:a14="http://schemas.microsoft.com/office/drawing/2010/main" val="0"/>
              </a:ext>
            </a:extLst>
          </a:blip>
          <a:srcRect t="6747" b="6747"/>
          <a:stretch>
            <a:fillRect/>
          </a:stretch>
        </p:blipFill>
        <p:spPr/>
      </p:pic>
      <p:pic>
        <p:nvPicPr>
          <p:cNvPr id="9" name="Picture Placeholder 8"/>
          <p:cNvPicPr>
            <a:picLocks noGrp="1" noChangeAspect="1"/>
          </p:cNvPicPr>
          <p:nvPr>
            <p:ph type="pic" sz="quarter" idx="18"/>
          </p:nvPr>
        </p:nvPicPr>
        <p:blipFill>
          <a:blip r:embed="rId7" cstate="screen">
            <a:extLst>
              <a:ext uri="{28A0092B-C50C-407E-A947-70E740481C1C}">
                <a14:useLocalDpi xmlns:a14="http://schemas.microsoft.com/office/drawing/2010/main" val="0"/>
              </a:ext>
            </a:extLst>
          </a:blip>
          <a:srcRect t="7698" b="7698"/>
          <a:stretch>
            <a:fillRect/>
          </a:stretch>
        </p:blipFill>
        <p:spPr/>
      </p:pic>
      <p:pic>
        <p:nvPicPr>
          <p:cNvPr id="14" name="Picture Placeholder 13"/>
          <p:cNvPicPr>
            <a:picLocks noGrp="1" noChangeAspect="1"/>
          </p:cNvPicPr>
          <p:nvPr>
            <p:ph type="pic" sz="quarter" idx="13"/>
          </p:nvPr>
        </p:nvPicPr>
        <p:blipFill>
          <a:blip r:embed="rId8" cstate="screen">
            <a:extLst>
              <a:ext uri="{28A0092B-C50C-407E-A947-70E740481C1C}">
                <a14:useLocalDpi xmlns:a14="http://schemas.microsoft.com/office/drawing/2010/main" val="0"/>
              </a:ext>
            </a:extLst>
          </a:blip>
          <a:srcRect t="7723" b="7723"/>
          <a:stretch>
            <a:fillRect/>
          </a:stretch>
        </p:blipFill>
        <p:spPr/>
      </p:pic>
      <p:pic>
        <p:nvPicPr>
          <p:cNvPr id="11" name="Picture 10" descr="Text&#10;&#10;Description automatically generated">
            <a:extLst>
              <a:ext uri="{FF2B5EF4-FFF2-40B4-BE49-F238E27FC236}">
                <a16:creationId xmlns:a16="http://schemas.microsoft.com/office/drawing/2014/main" id="{956A0A11-C542-4980-9468-F917422AEF4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46313" y="5920141"/>
            <a:ext cx="2063552" cy="786050"/>
          </a:xfrm>
          <a:prstGeom prst="rect">
            <a:avLst/>
          </a:prstGeom>
        </p:spPr>
      </p:pic>
      <p:pic>
        <p:nvPicPr>
          <p:cNvPr id="10" name="Picture 9">
            <a:extLst>
              <a:ext uri="{FF2B5EF4-FFF2-40B4-BE49-F238E27FC236}">
                <a16:creationId xmlns:a16="http://schemas.microsoft.com/office/drawing/2014/main" id="{61546986-3BB9-484D-9D28-7C18675A9A11}"/>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l="31700" r="13844"/>
          <a:stretch/>
        </p:blipFill>
        <p:spPr>
          <a:xfrm>
            <a:off x="9677400" y="2061304"/>
            <a:ext cx="2298576" cy="3116955"/>
          </a:xfrm>
          <a:prstGeom prst="rect">
            <a:avLst/>
          </a:prstGeom>
          <a:ln w="139700">
            <a:solidFill>
              <a:schemeClr val="bg1"/>
            </a:solidFill>
          </a:ln>
        </p:spPr>
      </p:pic>
    </p:spTree>
    <p:custDataLst>
      <p:tags r:id="rId1"/>
    </p:custDataLst>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408" y="1628800"/>
            <a:ext cx="8458200" cy="1828800"/>
          </a:xfrm>
        </p:spPr>
        <p:txBody>
          <a:bodyPr>
            <a:normAutofit fontScale="90000"/>
          </a:bodyPr>
          <a:lstStyle/>
          <a:p>
            <a:r>
              <a:rPr lang="en-US" b="1" dirty="0">
                <a:latin typeface="Calibri" panose="020F0502020204030204" pitchFamily="34" charset="0"/>
                <a:cs typeface="Calibri" panose="020F0502020204030204" pitchFamily="34" charset="0"/>
              </a:rPr>
              <a:t>Remember: </a:t>
            </a:r>
            <a:br>
              <a:rPr lang="en-US" b="1" dirty="0">
                <a:latin typeface="Calibri" panose="020F0502020204030204" pitchFamily="34" charset="0"/>
                <a:cs typeface="Calibri" panose="020F0502020204030204" pitchFamily="34" charset="0"/>
              </a:rPr>
            </a:b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Being a good friend means keeping your friends safe. Sometimes you need to ask an adult to help you. </a:t>
            </a:r>
          </a:p>
        </p:txBody>
      </p:sp>
      <p:pic>
        <p:nvPicPr>
          <p:cNvPr id="4" name="Picture 3" descr="Text&#10;&#10;Description automatically generated">
            <a:extLst>
              <a:ext uri="{FF2B5EF4-FFF2-40B4-BE49-F238E27FC236}">
                <a16:creationId xmlns:a16="http://schemas.microsoft.com/office/drawing/2014/main" id="{2746DFF0-47CD-444E-AD5C-0EDC410E40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2424" y="188640"/>
            <a:ext cx="2063552" cy="786050"/>
          </a:xfrm>
          <a:prstGeom prst="rect">
            <a:avLst/>
          </a:prstGeom>
        </p:spPr>
      </p:pic>
    </p:spTree>
    <p:custDataLst>
      <p:tags r:id="rId1"/>
    </p:custDataLst>
    <p:extLst>
      <p:ext uri="{BB962C8B-B14F-4D97-AF65-F5344CB8AC3E}">
        <p14:creationId xmlns:p14="http://schemas.microsoft.com/office/powerpoint/2010/main" val="106252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cs typeface="Calibri" panose="020F0502020204030204" pitchFamily="34" charset="0"/>
              </a:rPr>
              <a:t>Follow up work – write a postcard to a friend to help them understand.</a:t>
            </a:r>
          </a:p>
        </p:txBody>
      </p:sp>
      <p:pic>
        <p:nvPicPr>
          <p:cNvPr id="1026" name="Picture 2" descr="https://attachment.outlook.live.net/owa/saraholiver74@hotmail.co.uk/service.svc/s/GetAttachmentThumbnail?id=AQMkADAwATY3ZmYAZS05NDcyLWQ3OWUtMDACLTAwCgBGAAADgZ%2F%2F66nkzEGk0BbqHF7nAgcApDxKFr7fdkegx%2F%2F4nlBxBwAAAgEMAAAApDxKFr7fdkegx%2F%2F4nlBxBwACfuVPWQAAAAESABAAKREuKznA4USC2i30aiMzcA%3D%3D&amp;thumbnailType=2&amp;owa=outlook.live.com&amp;scriptVer=2019031801.05&amp;isc=1&amp;X-OWA-CANARY=KTaAujR-bkCrPzU5sHxlsTAWeQ-6ttYY2fOYDnqMoUiLSz-uYB5LfR3rzKpAeaReCe1n_KMUx58.&amp;token=eyJhbGciOiJSUzI1NiIsImtpZCI6IjA2MDBGOUY2NzQ2MjA3MzdFNzM0MDRFMjg3QzQ1QTgxOENCN0NFQjgiLCJ4NXQiOiJCZ0Q1OW5SaUJ6Zm5OQVRpaDhSYWdZeTN6cmciLCJ0eXAiOiJKV1QifQ.eyJ2ZXIiOiJFeGNoYW5nZS5DYWxsYmFjay5WMSIsImFwcGN0eHNlbmRlciI6Ik93YURvd25sb2FkQDg0ZGY5ZTdmLWU5ZjYtNDBhZi1iNDM1LWFhYWFhYWFhYWFhYSIsImFwcGN0eCI6IntcIm1zZXhjaHByb3RcIjpcIm93YVwiLFwicHJpbWFyeXNpZFwiOlwiUy0xLTI4MjctNDI1OTgyLTI0OTA1NTQyNzBcIixcInB1aWRcIjpcIjE4Mjk1ODEyNDkyMzg5NDJcIixcIm9pZFwiOlwiMDAwNjdmZmUtOTQ3Mi1kNzllLTAwMDAtMDAwMDAwMDAwMDAwXCIsXCJzY29wZVwiOlwiT3dhRG93bmxvYWRcIn0iLCJuYmYiOjE1NTQxMzM5NDksImV4cCI6MTU1NDEzNDU0OSwiaXNzIjoiMDAwMDAwMDItMDAwMC0wZmYxLWNlMDAtMDAwMDAwMDAwMDAwQDg0ZGY5ZTdmLWU5ZjYtNDBhZi1iNDM1LWFhYWFhYWFhYWFhYSIsImF1ZCI6IjAwMDAwMDAyLTAwMDAtMGZmMS1jZTAwLTAwMDAwMDAwMDAwMC9hdHRhY2htZW50Lm91dGxvb2subGl2ZS5uZXRAODRkZjllN2YtZTlmNi00MGFmLWI0MzUtYWFhYWFhYWFhYWFhIn0.X-uexZToRlhp7ReshspcChTHQl628oYiU_63Wz1KjtkDKFGT6jED0oH696LPY_mD1SG0iD6BuT-DLxZoUszWMJnWiTYJBC8QTvcE4Xv_SGgJ2j4Y73v0k36cgx_qMSVx0cbFrntCyh1jsZAk0G-4lhxqmua_JgYjXtF8MPobx1iqgx99pga0JnqX8iNvls1d4hc38ks4SwDOOUvXN7XgGygtrz-HYLTg9gVDnEnE2HurFP9qj1l0wocLj2_jbuDCkZScdkRTmI_n9t99wk4oVJEta0EWcnaiIQ4QRRr37xjFkmEPbw_RV53RVM0pE2W94rkRWAHlFg4WO9wpdEnw9A&amp;animation=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68" y="1460020"/>
            <a:ext cx="4752528" cy="35643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ttachment.outlook.live.net/owa/saraholiver74@hotmail.co.uk/service.svc/s/GetAttachmentThumbnail?id=AQMkADAwATY3ZmYAZS05NDcyLWQ3OWUtMDACLTAwCgBGAAADgZ%2F%2F66nkzEGk0BbqHF7nAgcApDxKFr7fdkegx%2F%2F4nlBxBwAAAgEMAAAApDxKFr7fdkegx%2F%2F4nlBxBwACfuVPWQAAAAESABAAolvkKlUD0katnBb%2Fi3GeuQ%3D%3D&amp;thumbnailType=2&amp;owa=outlook.live.com&amp;scriptVer=2019031801.05&amp;isc=1&amp;X-OWA-CANARY=KTaAujR-bkCrPzU5sHxlsTAWeQ-6ttYY2fOYDnqMoUiLSz-uYB5LfR3rzKpAeaReCe1n_KMUx58.&amp;token=eyJhbGciOiJSUzI1NiIsImtpZCI6IjA2MDBGOUY2NzQ2MjA3MzdFNzM0MDRFMjg3QzQ1QTgxOENCN0NFQjgiLCJ4NXQiOiJCZ0Q1OW5SaUJ6Zm5OQVRpaDhSYWdZeTN6cmciLCJ0eXAiOiJKV1QifQ.eyJ2ZXIiOiJFeGNoYW5nZS5DYWxsYmFjay5WMSIsImFwcGN0eHNlbmRlciI6Ik93YURvd25sb2FkQDg0ZGY5ZTdmLWU5ZjYtNDBhZi1iNDM1LWFhYWFhYWFhYWFhYSIsImFwcGN0eCI6IntcIm1zZXhjaHByb3RcIjpcIm93YVwiLFwicHJpbWFyeXNpZFwiOlwiUy0xLTI4MjctNDI1OTgyLTI0OTA1NTQyNzBcIixcInB1aWRcIjpcIjE4Mjk1ODEyNDkyMzg5NDJcIixcIm9pZFwiOlwiMDAwNjdmZmUtOTQ3Mi1kNzllLTAwMDAtMDAwMDAwMDAwMDAwXCIsXCJzY29wZVwiOlwiT3dhRG93bmxvYWRcIn0iLCJuYmYiOjE1NTQxMzM5NDksImV4cCI6MTU1NDEzNDU0OSwiaXNzIjoiMDAwMDAwMDItMDAwMC0wZmYxLWNlMDAtMDAwMDAwMDAwMDAwQDg0ZGY5ZTdmLWU5ZjYtNDBhZi1iNDM1LWFhYWFhYWFhYWFhYSIsImF1ZCI6IjAwMDAwMDAyLTAwMDAtMGZmMS1jZTAwLTAwMDAwMDAwMDAwMC9hdHRhY2htZW50Lm91dGxvb2subGl2ZS5uZXRAODRkZjllN2YtZTlmNi00MGFmLWI0MzUtYWFhYWFhYWFhYWFhIn0.X-uexZToRlhp7ReshspcChTHQl628oYiU_63Wz1KjtkDKFGT6jED0oH696LPY_mD1SG0iD6BuT-DLxZoUszWMJnWiTYJBC8QTvcE4Xv_SGgJ2j4Y73v0k36cgx_qMSVx0cbFrntCyh1jsZAk0G-4lhxqmua_JgYjXtF8MPobx1iqgx99pga0JnqX8iNvls1d4hc38ks4SwDOOUvXN7XgGygtrz-HYLTg9gVDnEnE2HurFP9qj1l0wocLj2_jbuDCkZScdkRTmI_n9t99wk4oVJEta0EWcnaiIQ4QRRr37xjFkmEPbw_RV53RVM0pE2W94rkRWAHlFg4WO9wpdEnw9A&amp;animation=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912" y="1052736"/>
            <a:ext cx="5497582" cy="41231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a:extLst>
              <a:ext uri="{FF2B5EF4-FFF2-40B4-BE49-F238E27FC236}">
                <a16:creationId xmlns:a16="http://schemas.microsoft.com/office/drawing/2014/main" id="{4B60F652-5D0C-4BD5-8D81-516FF48789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2424" y="188640"/>
            <a:ext cx="2063552" cy="786050"/>
          </a:xfrm>
          <a:prstGeom prst="rect">
            <a:avLst/>
          </a:prstGeom>
        </p:spPr>
      </p:pic>
    </p:spTree>
    <p:custDataLst>
      <p:tags r:id="rId1"/>
    </p:custDataLst>
    <p:extLst>
      <p:ext uri="{BB962C8B-B14F-4D97-AF65-F5344CB8AC3E}">
        <p14:creationId xmlns:p14="http://schemas.microsoft.com/office/powerpoint/2010/main" val="322275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ttachment.outlook.live.net/owa/saraholiver74@hotmail.co.uk/service.svc/s/GetAttachmentThumbnail?id=AQMkADAwATY3ZmYAZS05NDcyLWQ3OWUtMDACLTAwCgBGAAADgZ%2F%2F66nkzEGk0BbqHF7nAgcApDxKFr7fdkegx%2F%2F4nlBxBwAAAgEMAAAApDxKFr7fdkegx%2F%2F4nlBxBwACfuVPWQAAAAESABAA4BjLbBhSGEOKXCRH%2BXYbQw%3D%3D&amp;thumbnailType=2&amp;owa=outlook.live.com&amp;scriptVer=2019031801.05&amp;isc=1&amp;X-OWA-CANARY=Mg1mkKg10kizZb36W8mpMiAiNBS6ttYYpg0kRooTsC4DRPqhHr9wQUefMtkF_rZalB7-uvDhaA8.&amp;token=eyJhbGciOiJSUzI1NiIsImtpZCI6IjA2MDBGOUY2NzQ2MjA3MzdFNzM0MDRFMjg3QzQ1QTgxOENCN0NFQjgiLCJ4NXQiOiJCZ0Q1OW5SaUJ6Zm5OQVRpaDhSYWdZeTN6cmciLCJ0eXAiOiJKV1QifQ.eyJ2ZXIiOiJFeGNoYW5nZS5DYWxsYmFjay5WMSIsImFwcGN0eHNlbmRlciI6Ik93YURvd25sb2FkQDg0ZGY5ZTdmLWU5ZjYtNDBhZi1iNDM1LWFhYWFhYWFhYWFhYSIsImFwcGN0eCI6IntcIm1zZXhjaHByb3RcIjpcIm93YVwiLFwicHJpbWFyeXNpZFwiOlwiUy0xLTI4MjctNDI1OTgyLTI0OTA1NTQyNzBcIixcInB1aWRcIjpcIjE4Mjk1ODEyNDkyMzg5NDJcIixcIm9pZFwiOlwiMDAwNjdmZmUtOTQ3Mi1kNzllLTAwMDAtMDAwMDAwMDAwMDAwXCIsXCJzY29wZVwiOlwiT3dhRG93bmxvYWRcIn0iLCJuYmYiOjE1NTQxMzM5NDksImV4cCI6MTU1NDEzNDU0OSwiaXNzIjoiMDAwMDAwMDItMDAwMC0wZmYxLWNlMDAtMDAwMDAwMDAwMDAwQDg0ZGY5ZTdmLWU5ZjYtNDBhZi1iNDM1LWFhYWFhYWFhYWFhYSIsImF1ZCI6IjAwMDAwMDAyLTAwMDAtMGZmMS1jZTAwLTAwMDAwMDAwMDAwMC9hdHRhY2htZW50Lm91dGxvb2subGl2ZS5uZXRAODRkZjllN2YtZTlmNi00MGFmLWI0MzUtYWFhYWFhYWFhYWFhIn0.X-uexZToRlhp7ReshspcChTHQl628oYiU_63Wz1KjtkDKFGT6jED0oH696LPY_mD1SG0iD6BuT-DLxZoUszWMJnWiTYJBC8QTvcE4Xv_SGgJ2j4Y73v0k36cgx_qMSVx0cbFrntCyh1jsZAk0G-4lhxqmua_JgYjXtF8MPobx1iqgx99pga0JnqX8iNvls1d4hc38ks4SwDOOUvXN7XgGygtrz-HYLTg9gVDnEnE2HurFP9qj1l0wocLj2_jbuDCkZScdkRTmI_n9t99wk4oVJEta0EWcnaiIQ4QRRr37xjFkmEPbw_RV53RVM0pE2W94rkRWAHlFg4WO9wpdEnw9A&amp;animation=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52" y="404664"/>
            <a:ext cx="7255668" cy="54417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217EFF0B-8597-4050-99E2-C4CF11D4A2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12424" y="188640"/>
            <a:ext cx="2063552" cy="786050"/>
          </a:xfrm>
          <a:prstGeom prst="rect">
            <a:avLst/>
          </a:prstGeom>
        </p:spPr>
      </p:pic>
    </p:spTree>
    <p:custDataLst>
      <p:tags r:id="rId1"/>
    </p:custDataLst>
    <p:extLst>
      <p:ext uri="{BB962C8B-B14F-4D97-AF65-F5344CB8AC3E}">
        <p14:creationId xmlns:p14="http://schemas.microsoft.com/office/powerpoint/2010/main" val="323309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243408"/>
            <a:ext cx="9829800" cy="1082674"/>
          </a:xfrm>
        </p:spPr>
        <p:txBody>
          <a:bodyPr/>
          <a:lstStyle/>
          <a:p>
            <a:r>
              <a:rPr lang="en-GB" b="1" dirty="0">
                <a:latin typeface="Calibri" panose="020F0502020204030204" pitchFamily="34" charset="0"/>
                <a:cs typeface="Calibri" panose="020F0502020204030204" pitchFamily="34" charset="0"/>
              </a:rPr>
              <a:t>Who else can help?</a:t>
            </a:r>
          </a:p>
        </p:txBody>
      </p:sp>
      <p:sp>
        <p:nvSpPr>
          <p:cNvPr id="3" name="Content Placeholder 2"/>
          <p:cNvSpPr>
            <a:spLocks noGrp="1"/>
          </p:cNvSpPr>
          <p:nvPr>
            <p:ph idx="1"/>
          </p:nvPr>
        </p:nvSpPr>
        <p:spPr>
          <a:xfrm>
            <a:off x="839416" y="1340768"/>
            <a:ext cx="10801200" cy="3474720"/>
          </a:xfrm>
        </p:spPr>
        <p:txBody>
          <a:bodyPr/>
          <a:lstStyle/>
          <a:p>
            <a:pPr marL="0" indent="0">
              <a:buNone/>
            </a:pPr>
            <a:r>
              <a:rPr lang="en-GB" sz="3200" b="1" dirty="0" err="1">
                <a:latin typeface="Calibri" panose="020F0502020204030204" pitchFamily="34" charset="0"/>
                <a:cs typeface="Calibri" panose="020F0502020204030204" pitchFamily="34" charset="0"/>
              </a:rPr>
              <a:t>Childline</a:t>
            </a:r>
            <a:r>
              <a:rPr lang="en-GB" sz="3200" b="1" dirty="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hlinkClick r:id="rId3"/>
            </a:endParaRPr>
          </a:p>
          <a:p>
            <a:pPr marL="0" indent="0">
              <a:buNone/>
            </a:pPr>
            <a:r>
              <a:rPr lang="en-GB" dirty="0">
                <a:latin typeface="Calibri" panose="020F0502020204030204" pitchFamily="34" charset="0"/>
                <a:cs typeface="Calibri" panose="020F0502020204030204" pitchFamily="34" charset="0"/>
                <a:hlinkClick r:id="rId3"/>
              </a:rPr>
              <a:t>https://www.childline.org.uk/info-advice/friends-relationships-sex/friends/helping-friend/</a:t>
            </a:r>
            <a:endParaRPr lang="en-GB" dirty="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a:p>
            <a:pPr marL="0" indent="0">
              <a:buNone/>
            </a:pPr>
            <a:r>
              <a:rPr lang="en-GB" sz="3200" b="1" dirty="0">
                <a:latin typeface="Calibri" panose="020F0502020204030204" pitchFamily="34" charset="0"/>
                <a:cs typeface="Calibri" panose="020F0502020204030204" pitchFamily="34" charset="0"/>
              </a:rPr>
              <a:t>NSPCC: </a:t>
            </a:r>
          </a:p>
          <a:p>
            <a:pPr marL="0" indent="0">
              <a:buNone/>
            </a:pPr>
            <a:r>
              <a:rPr lang="en-GB" dirty="0">
                <a:hlinkClick r:id="rId4"/>
              </a:rPr>
              <a:t>https://www.nspcc.org.uk/preventing-abuse/keeping-children-safe/</a:t>
            </a:r>
            <a:endParaRPr lang="en-GB" b="1" dirty="0">
              <a:latin typeface="Calibri" panose="020F0502020204030204" pitchFamily="34" charset="0"/>
              <a:cs typeface="Calibri" panose="020F0502020204030204" pitchFamily="34" charset="0"/>
            </a:endParaRPr>
          </a:p>
        </p:txBody>
      </p:sp>
      <p:pic>
        <p:nvPicPr>
          <p:cNvPr id="4" name="Picture 3" descr="Text&#10;&#10;Description automatically generated">
            <a:extLst>
              <a:ext uri="{FF2B5EF4-FFF2-40B4-BE49-F238E27FC236}">
                <a16:creationId xmlns:a16="http://schemas.microsoft.com/office/drawing/2014/main" id="{2A7CDDB8-747A-4CAC-B3C5-3AEA5A8518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2424" y="188640"/>
            <a:ext cx="2063552" cy="786050"/>
          </a:xfrm>
          <a:prstGeom prst="rect">
            <a:avLst/>
          </a:prstGeom>
        </p:spPr>
      </p:pic>
    </p:spTree>
    <p:custDataLst>
      <p:tags r:id="rId1"/>
    </p:custDataLst>
    <p:extLst>
      <p:ext uri="{BB962C8B-B14F-4D97-AF65-F5344CB8AC3E}">
        <p14:creationId xmlns:p14="http://schemas.microsoft.com/office/powerpoint/2010/main" val="386099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31504" y="1196752"/>
            <a:ext cx="8640960" cy="3024336"/>
          </a:xfrm>
        </p:spPr>
        <p:txBody>
          <a:bodyPr>
            <a:normAutofit/>
          </a:bodyPr>
          <a:lstStyle/>
          <a:p>
            <a:pPr algn="ctr"/>
            <a:r>
              <a:rPr lang="en-US" sz="9600" b="1" dirty="0">
                <a:latin typeface="Calibri" panose="020F0502020204030204" pitchFamily="34" charset="0"/>
                <a:cs typeface="Calibri" panose="020F0502020204030204" pitchFamily="34" charset="0"/>
              </a:rPr>
              <a:t>Who might our friends be?</a:t>
            </a:r>
          </a:p>
        </p:txBody>
      </p:sp>
      <p:pic>
        <p:nvPicPr>
          <p:cNvPr id="4" name="Picture 3" descr="Text&#10;&#10;Description automatically generated">
            <a:extLst>
              <a:ext uri="{FF2B5EF4-FFF2-40B4-BE49-F238E27FC236}">
                <a16:creationId xmlns:a16="http://schemas.microsoft.com/office/drawing/2014/main" id="{375728B3-5ECF-4876-ABDF-86324B7921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2424" y="188640"/>
            <a:ext cx="2063552" cy="786050"/>
          </a:xfrm>
          <a:prstGeom prst="rect">
            <a:avLst/>
          </a:prstGeom>
        </p:spPr>
      </p:pic>
    </p:spTree>
    <p:custDataLst>
      <p:tags r:id="rId1"/>
    </p:custDataLst>
    <p:extLst>
      <p:ext uri="{BB962C8B-B14F-4D97-AF65-F5344CB8AC3E}">
        <p14:creationId xmlns:p14="http://schemas.microsoft.com/office/powerpoint/2010/main" val="66773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764704"/>
            <a:ext cx="5977880" cy="683096"/>
          </a:xfrm>
        </p:spPr>
        <p:txBody>
          <a:bodyPr>
            <a:normAutofit/>
          </a:bodyPr>
          <a:lstStyle/>
          <a:p>
            <a:r>
              <a:rPr lang="en-US" sz="4000" b="1" u="sng" dirty="0">
                <a:latin typeface="Calibri" panose="020F0502020204030204" pitchFamily="34" charset="0"/>
                <a:cs typeface="Calibri" panose="020F0502020204030204" pitchFamily="34" charset="0"/>
              </a:rPr>
              <a:t>Who might our friends be?</a:t>
            </a:r>
          </a:p>
        </p:txBody>
      </p:sp>
      <p:sp>
        <p:nvSpPr>
          <p:cNvPr id="6" name="Title 1"/>
          <p:cNvSpPr txBox="1">
            <a:spLocks/>
          </p:cNvSpPr>
          <p:nvPr/>
        </p:nvSpPr>
        <p:spPr>
          <a:xfrm>
            <a:off x="1127448" y="2276872"/>
            <a:ext cx="3816424" cy="683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People in school</a:t>
            </a:r>
          </a:p>
        </p:txBody>
      </p:sp>
      <p:sp>
        <p:nvSpPr>
          <p:cNvPr id="7" name="Title 1"/>
          <p:cNvSpPr txBox="1">
            <a:spLocks/>
          </p:cNvSpPr>
          <p:nvPr/>
        </p:nvSpPr>
        <p:spPr>
          <a:xfrm>
            <a:off x="6847414" y="1917812"/>
            <a:ext cx="4937218" cy="68309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People where we live</a:t>
            </a:r>
          </a:p>
        </p:txBody>
      </p:sp>
      <p:sp>
        <p:nvSpPr>
          <p:cNvPr id="8" name="Title 1"/>
          <p:cNvSpPr txBox="1">
            <a:spLocks/>
          </p:cNvSpPr>
          <p:nvPr/>
        </p:nvSpPr>
        <p:spPr>
          <a:xfrm>
            <a:off x="7968208" y="3622115"/>
            <a:ext cx="4505169" cy="683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People online</a:t>
            </a:r>
          </a:p>
        </p:txBody>
      </p:sp>
      <p:sp>
        <p:nvSpPr>
          <p:cNvPr id="9" name="Title 1"/>
          <p:cNvSpPr txBox="1">
            <a:spLocks/>
          </p:cNvSpPr>
          <p:nvPr/>
        </p:nvSpPr>
        <p:spPr>
          <a:xfrm>
            <a:off x="2495600" y="5301208"/>
            <a:ext cx="6152014" cy="6958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People we go to clubs with </a:t>
            </a:r>
          </a:p>
        </p:txBody>
      </p:sp>
      <p:sp>
        <p:nvSpPr>
          <p:cNvPr id="10" name="Title 1"/>
          <p:cNvSpPr txBox="1">
            <a:spLocks/>
          </p:cNvSpPr>
          <p:nvPr/>
        </p:nvSpPr>
        <p:spPr>
          <a:xfrm>
            <a:off x="2135560" y="3789040"/>
            <a:ext cx="4505169" cy="683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People in our family</a:t>
            </a:r>
          </a:p>
        </p:txBody>
      </p:sp>
      <p:pic>
        <p:nvPicPr>
          <p:cNvPr id="12" name="Picture 11" descr="Text&#10;&#10;Description automatically generated">
            <a:extLst>
              <a:ext uri="{FF2B5EF4-FFF2-40B4-BE49-F238E27FC236}">
                <a16:creationId xmlns:a16="http://schemas.microsoft.com/office/drawing/2014/main" id="{D0290886-BBFC-43DF-AFBA-A4BC5C3C29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2424" y="188640"/>
            <a:ext cx="2063552" cy="786050"/>
          </a:xfrm>
          <a:prstGeom prst="rect">
            <a:avLst/>
          </a:prstGeom>
        </p:spPr>
      </p:pic>
    </p:spTree>
    <p:custDataLst>
      <p:tags r:id="rId1"/>
    </p:custDataLst>
    <p:extLst>
      <p:ext uri="{BB962C8B-B14F-4D97-AF65-F5344CB8AC3E}">
        <p14:creationId xmlns:p14="http://schemas.microsoft.com/office/powerpoint/2010/main" val="253357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243408"/>
            <a:ext cx="9829800" cy="1509394"/>
          </a:xfrm>
        </p:spPr>
        <p:txBody>
          <a:bodyPr>
            <a:normAutofit/>
          </a:bodyPr>
          <a:lstStyle/>
          <a:p>
            <a:r>
              <a:rPr lang="en-US" sz="4000" b="1" dirty="0">
                <a:latin typeface="Calibri" panose="020F0502020204030204" pitchFamily="34" charset="0"/>
                <a:cs typeface="Calibri" panose="020F0502020204030204" pitchFamily="34" charset="0"/>
              </a:rPr>
              <a:t>What makes a </a:t>
            </a:r>
            <a:r>
              <a:rPr lang="en-GB" sz="4000" dirty="0">
                <a:latin typeface="Calibri" panose="020F0502020204030204" pitchFamily="34" charset="0"/>
                <a:cs typeface="Calibri" panose="020F0502020204030204" pitchFamily="34" charset="0"/>
                <a:hlinkClick r:id="rId4"/>
              </a:rPr>
              <a:t>good friend</a:t>
            </a:r>
            <a:r>
              <a:rPr lang="en-US" sz="4000" b="1" dirty="0">
                <a:latin typeface="Calibri" panose="020F0502020204030204" pitchFamily="34" charset="0"/>
                <a:cs typeface="Calibri" panose="020F0502020204030204" pitchFamily="34" charset="0"/>
              </a:rPr>
              <a:t>?</a:t>
            </a:r>
          </a:p>
        </p:txBody>
      </p:sp>
      <p:pic>
        <p:nvPicPr>
          <p:cNvPr id="4" name="Picture Placeholder 3"/>
          <p:cNvPicPr>
            <a:picLocks noGrp="1" noChangeAspect="1"/>
          </p:cNvPicPr>
          <p:nvPr>
            <p:ph type="pic" idx="1"/>
          </p:nvPr>
        </p:nvPicPr>
        <p:blipFill>
          <a:blip r:embed="rId5" cstate="screen">
            <a:extLst>
              <a:ext uri="{28A0092B-C50C-407E-A947-70E740481C1C}">
                <a14:useLocalDpi xmlns:a14="http://schemas.microsoft.com/office/drawing/2010/main" val="0"/>
              </a:ext>
            </a:extLst>
          </a:blip>
          <a:srcRect t="7582" b="7582"/>
          <a:stretch>
            <a:fillRect/>
          </a:stretch>
        </p:blipFill>
        <p:spPr/>
      </p:pic>
      <p:pic>
        <p:nvPicPr>
          <p:cNvPr id="6" name="Picture 5" descr="Text&#10;&#10;Description automatically generated">
            <a:extLst>
              <a:ext uri="{FF2B5EF4-FFF2-40B4-BE49-F238E27FC236}">
                <a16:creationId xmlns:a16="http://schemas.microsoft.com/office/drawing/2014/main" id="{6213C35F-45EA-4389-94C7-02AFDEEA93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2424" y="188640"/>
            <a:ext cx="2063552" cy="786050"/>
          </a:xfrm>
          <a:prstGeom prst="rect">
            <a:avLst/>
          </a:prstGeom>
        </p:spPr>
      </p:pic>
    </p:spTree>
    <p:custDataLst>
      <p:tags r:id="rId1"/>
    </p:custDataLst>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What makes a good friend?</a:t>
            </a:r>
            <a:endParaRPr lang="en-GB" dirty="0"/>
          </a:p>
        </p:txBody>
      </p:sp>
      <p:sp>
        <p:nvSpPr>
          <p:cNvPr id="5" name="Rectangle 4"/>
          <p:cNvSpPr/>
          <p:nvPr/>
        </p:nvSpPr>
        <p:spPr>
          <a:xfrm>
            <a:off x="1055440" y="2060848"/>
            <a:ext cx="6096000" cy="3939925"/>
          </a:xfrm>
          <a:prstGeom prst="rect">
            <a:avLst/>
          </a:prstGeom>
        </p:spPr>
        <p:txBody>
          <a:bodyPr>
            <a:spAutoFit/>
          </a:bodyPr>
          <a:lstStyle/>
          <a:p>
            <a:pPr>
              <a:lnSpc>
                <a:spcPct val="107000"/>
              </a:lnSpc>
              <a:spcAft>
                <a:spcPts val="800"/>
              </a:spcAft>
            </a:pPr>
            <a:r>
              <a:rPr lang="en-GB" sz="4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Click here</a:t>
            </a:r>
            <a:r>
              <a:rPr lang="en-GB" sz="4800" dirty="0">
                <a:latin typeface="Calibri" panose="020F0502020204030204" pitchFamily="34" charset="0"/>
                <a:ea typeface="Calibri" panose="020F0502020204030204" pitchFamily="34" charset="0"/>
                <a:cs typeface="Times New Roman" panose="02020603050405020304" pitchFamily="18" charset="0"/>
              </a:rPr>
              <a:t> </a:t>
            </a:r>
            <a:r>
              <a:rPr lang="en-GB" sz="4800" dirty="0"/>
              <a:t>to find </a:t>
            </a:r>
          </a:p>
          <a:p>
            <a:r>
              <a:rPr lang="en-GB" sz="4800" dirty="0"/>
              <a:t>out how to be a </a:t>
            </a:r>
          </a:p>
          <a:p>
            <a:r>
              <a:rPr lang="en-GB" sz="4800" dirty="0"/>
              <a:t>really good friend.</a:t>
            </a:r>
          </a:p>
          <a:p>
            <a:endParaRPr lang="en-GB" sz="4800" dirty="0"/>
          </a:p>
          <a:p>
            <a:endParaRPr lang="en-GB" sz="4800" dirty="0"/>
          </a:p>
        </p:txBody>
      </p:sp>
      <p:pic>
        <p:nvPicPr>
          <p:cNvPr id="6" name="Picture 5" descr="Text&#10;&#10;Description automatically generated">
            <a:extLst>
              <a:ext uri="{FF2B5EF4-FFF2-40B4-BE49-F238E27FC236}">
                <a16:creationId xmlns:a16="http://schemas.microsoft.com/office/drawing/2014/main" id="{4018AB7D-8661-47AA-9B3B-2E6CF9AADB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2424" y="188640"/>
            <a:ext cx="2063552" cy="786050"/>
          </a:xfrm>
          <a:prstGeom prst="rect">
            <a:avLst/>
          </a:prstGeom>
        </p:spPr>
      </p:pic>
    </p:spTree>
    <p:custDataLst>
      <p:tags r:id="rId1"/>
    </p:custDataLst>
    <p:extLst>
      <p:ext uri="{BB962C8B-B14F-4D97-AF65-F5344CB8AC3E}">
        <p14:creationId xmlns:p14="http://schemas.microsoft.com/office/powerpoint/2010/main" val="127445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2435" y="5661248"/>
            <a:ext cx="9434886" cy="701674"/>
          </a:xfrm>
        </p:spPr>
        <p:txBody>
          <a:bodyPr>
            <a:noAutofit/>
          </a:bodyPr>
          <a:lstStyle/>
          <a:p>
            <a:r>
              <a:rPr lang="en-US" sz="3600" b="1" dirty="0">
                <a:latin typeface="Calibri" panose="020F0502020204030204" pitchFamily="34" charset="0"/>
                <a:cs typeface="Calibri" panose="020F0502020204030204" pitchFamily="34" charset="0"/>
              </a:rPr>
              <a:t>Friends sometimes share secrets.</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When can secrets be good? Can they be bad?</a:t>
            </a:r>
          </a:p>
        </p:txBody>
      </p:sp>
      <p:pic>
        <p:nvPicPr>
          <p:cNvPr id="3" name="Picture Placeholder 2"/>
          <p:cNvPicPr>
            <a:picLocks noGrp="1" noChangeAspect="1"/>
          </p:cNvPicPr>
          <p:nvPr>
            <p:ph type="pic" sz="quarter" idx="13"/>
          </p:nvPr>
        </p:nvPicPr>
        <p:blipFill>
          <a:blip r:embed="rId4" cstate="screen">
            <a:extLst>
              <a:ext uri="{28A0092B-C50C-407E-A947-70E740481C1C}">
                <a14:useLocalDpi xmlns:a14="http://schemas.microsoft.com/office/drawing/2010/main" val="0"/>
              </a:ext>
            </a:extLst>
          </a:blip>
          <a:srcRect l="18457" r="18457"/>
          <a:stretch>
            <a:fillRect/>
          </a:stretch>
        </p:blipFill>
        <p:spPr/>
      </p:pic>
      <p:pic>
        <p:nvPicPr>
          <p:cNvPr id="5" name="Picture Placeholder 4"/>
          <p:cNvPicPr>
            <a:picLocks noGrp="1" noChangeAspect="1"/>
          </p:cNvPicPr>
          <p:nvPr>
            <p:ph type="pic" sz="quarter" idx="15"/>
          </p:nvPr>
        </p:nvPicPr>
        <p:blipFill>
          <a:blip r:embed="rId5" cstate="screen">
            <a:extLst>
              <a:ext uri="{28A0092B-C50C-407E-A947-70E740481C1C}">
                <a14:useLocalDpi xmlns:a14="http://schemas.microsoft.com/office/drawing/2010/main" val="0"/>
              </a:ext>
            </a:extLst>
          </a:blip>
          <a:srcRect l="17668" r="17668"/>
          <a:stretch>
            <a:fillRect/>
          </a:stretch>
        </p:blipFill>
        <p:spPr/>
      </p:pic>
      <p:pic>
        <p:nvPicPr>
          <p:cNvPr id="7" name="Picture 6" descr="Text&#10;&#10;Description automatically generated">
            <a:extLst>
              <a:ext uri="{FF2B5EF4-FFF2-40B4-BE49-F238E27FC236}">
                <a16:creationId xmlns:a16="http://schemas.microsoft.com/office/drawing/2014/main" id="{ABAE5F9F-0A28-42FA-A420-D58699BA9C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2424" y="5955318"/>
            <a:ext cx="2063552" cy="786050"/>
          </a:xfrm>
          <a:prstGeom prst="rect">
            <a:avLst/>
          </a:prstGeom>
        </p:spPr>
      </p:pic>
    </p:spTree>
    <p:custDataLst>
      <p:tags r:id="rId1"/>
    </p:custDataLst>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b="1" dirty="0">
                <a:latin typeface="Calibri" panose="020F0502020204030204" pitchFamily="34" charset="0"/>
                <a:cs typeface="Calibri" panose="020F0502020204030204" pitchFamily="34" charset="0"/>
              </a:rPr>
              <a:t>Secrets can be great!</a:t>
            </a:r>
          </a:p>
        </p:txBody>
      </p:sp>
      <p:pic>
        <p:nvPicPr>
          <p:cNvPr id="2" name="Picture Placeholder 1"/>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6693" r="6693"/>
          <a:stretch>
            <a:fillRect/>
          </a:stretch>
        </p:blipFill>
        <p:spPr/>
      </p:pic>
      <p:pic>
        <p:nvPicPr>
          <p:cNvPr id="8" name="Picture Placeholder 7"/>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t="2785" b="2785"/>
          <a:stretch>
            <a:fillRect/>
          </a:stretch>
        </p:blipFill>
        <p:spPr/>
      </p:pic>
      <p:pic>
        <p:nvPicPr>
          <p:cNvPr id="3" name="Picture Placeholder 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t="3046" b="3046"/>
          <a:stretch>
            <a:fillRect/>
          </a:stretch>
        </p:blipFill>
        <p:spPr/>
      </p:pic>
      <p:pic>
        <p:nvPicPr>
          <p:cNvPr id="9" name="Picture 8" descr="Text&#10;&#10;Description automatically generated">
            <a:extLst>
              <a:ext uri="{FF2B5EF4-FFF2-40B4-BE49-F238E27FC236}">
                <a16:creationId xmlns:a16="http://schemas.microsoft.com/office/drawing/2014/main" id="{A437BC0D-4045-48E2-AE97-679650A962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12424" y="5955318"/>
            <a:ext cx="2063552" cy="786050"/>
          </a:xfrm>
          <a:prstGeom prst="rect">
            <a:avLst/>
          </a:prstGeom>
        </p:spPr>
      </p:pic>
    </p:spTree>
    <p:custDataLst>
      <p:tags r:id="rId1"/>
    </p:custDataLst>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28580" y="5305424"/>
            <a:ext cx="10324004" cy="579921"/>
          </a:xfrm>
        </p:spPr>
        <p:txBody>
          <a:bodyPr>
            <a:noAutofit/>
          </a:bodyPr>
          <a:lstStyle/>
          <a:p>
            <a:r>
              <a:rPr lang="en-US" sz="3600" b="1" dirty="0">
                <a:latin typeface="Calibri" panose="020F0502020204030204" pitchFamily="34" charset="0"/>
                <a:cs typeface="Calibri" panose="020F0502020204030204" pitchFamily="34" charset="0"/>
              </a:rPr>
              <a:t>Some secrets need to be shared. But who with?</a:t>
            </a:r>
          </a:p>
        </p:txBody>
      </p:sp>
      <p:pic>
        <p:nvPicPr>
          <p:cNvPr id="4" name="Picture Placeholder 3"/>
          <p:cNvPicPr>
            <a:picLocks noGrp="1" noChangeAspect="1"/>
          </p:cNvPicPr>
          <p:nvPr>
            <p:ph type="pic" sz="quarter" idx="13"/>
          </p:nvPr>
        </p:nvPicPr>
        <p:blipFill>
          <a:blip r:embed="rId4" cstate="screen">
            <a:extLst>
              <a:ext uri="{28A0092B-C50C-407E-A947-70E740481C1C}">
                <a14:useLocalDpi xmlns:a14="http://schemas.microsoft.com/office/drawing/2010/main" val="0"/>
              </a:ext>
            </a:extLst>
          </a:blip>
          <a:srcRect l="6687" r="6687"/>
          <a:stretch>
            <a:fillRect/>
          </a:stretch>
        </p:blipFill>
        <p:spPr/>
      </p:pic>
      <p:pic>
        <p:nvPicPr>
          <p:cNvPr id="11" name="Picture Placeholder 10"/>
          <p:cNvPicPr>
            <a:picLocks noGrp="1" noChangeAspect="1"/>
          </p:cNvPicPr>
          <p:nvPr>
            <p:ph type="pic" sz="quarter" idx="16"/>
          </p:nvPr>
        </p:nvPicPr>
        <p:blipFill>
          <a:blip r:embed="rId5" cstate="screen">
            <a:extLst>
              <a:ext uri="{28A0092B-C50C-407E-A947-70E740481C1C}">
                <a14:useLocalDpi xmlns:a14="http://schemas.microsoft.com/office/drawing/2010/main" val="0"/>
              </a:ext>
            </a:extLst>
          </a:blip>
          <a:srcRect t="2965" b="2965"/>
          <a:stretch>
            <a:fillRect/>
          </a:stretch>
        </p:blipFill>
        <p:spPr/>
      </p:pic>
      <p:pic>
        <p:nvPicPr>
          <p:cNvPr id="13" name="Picture Placeholder 12"/>
          <p:cNvPicPr>
            <a:picLocks noGrp="1" noChangeAspect="1"/>
          </p:cNvPicPr>
          <p:nvPr>
            <p:ph type="pic" sz="quarter" idx="15"/>
          </p:nvPr>
        </p:nvPicPr>
        <p:blipFill>
          <a:blip r:embed="rId6" cstate="screen">
            <a:extLst>
              <a:ext uri="{28A0092B-C50C-407E-A947-70E740481C1C}">
                <a14:useLocalDpi xmlns:a14="http://schemas.microsoft.com/office/drawing/2010/main" val="0"/>
              </a:ext>
            </a:extLst>
          </a:blip>
          <a:srcRect t="2920" b="2920"/>
          <a:stretch>
            <a:fillRect/>
          </a:stretch>
        </p:blipFill>
        <p:spPr/>
      </p:pic>
      <p:pic>
        <p:nvPicPr>
          <p:cNvPr id="7" name="Picture 6" descr="Text&#10;&#10;Description automatically generated">
            <a:extLst>
              <a:ext uri="{FF2B5EF4-FFF2-40B4-BE49-F238E27FC236}">
                <a16:creationId xmlns:a16="http://schemas.microsoft.com/office/drawing/2014/main" id="{37163DE5-4977-4A4F-A73A-B20D812F039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12424" y="5955318"/>
            <a:ext cx="2063552" cy="786050"/>
          </a:xfrm>
          <a:prstGeom prst="rect">
            <a:avLst/>
          </a:prstGeom>
        </p:spPr>
      </p:pic>
    </p:spTree>
    <p:custDataLst>
      <p:tags r:id="rId1"/>
    </p:custDataLst>
    <p:extLst>
      <p:ext uri="{BB962C8B-B14F-4D97-AF65-F5344CB8AC3E}">
        <p14:creationId xmlns:p14="http://schemas.microsoft.com/office/powerpoint/2010/main" val="323732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989154"/>
            <a:ext cx="10442376" cy="683096"/>
          </a:xfrm>
        </p:spPr>
        <p:txBody>
          <a:bodyPr>
            <a:normAutofit fontScale="90000"/>
          </a:bodyPr>
          <a:lstStyle/>
          <a:p>
            <a:r>
              <a:rPr lang="en-US" sz="4000" b="1" u="sng" dirty="0">
                <a:latin typeface="Calibri" panose="020F0502020204030204" pitchFamily="34" charset="0"/>
                <a:cs typeface="Calibri" panose="020F0502020204030204" pitchFamily="34" charset="0"/>
              </a:rPr>
              <a:t>Who should we share things with if we are worried?</a:t>
            </a:r>
          </a:p>
        </p:txBody>
      </p:sp>
      <p:sp>
        <p:nvSpPr>
          <p:cNvPr id="6" name="Title 1"/>
          <p:cNvSpPr txBox="1">
            <a:spLocks/>
          </p:cNvSpPr>
          <p:nvPr/>
        </p:nvSpPr>
        <p:spPr>
          <a:xfrm>
            <a:off x="2747020" y="4149080"/>
            <a:ext cx="6624736" cy="7141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A responsible adult at school</a:t>
            </a:r>
          </a:p>
        </p:txBody>
      </p:sp>
      <p:sp>
        <p:nvSpPr>
          <p:cNvPr id="7" name="Title 1"/>
          <p:cNvSpPr txBox="1">
            <a:spLocks/>
          </p:cNvSpPr>
          <p:nvPr/>
        </p:nvSpPr>
        <p:spPr>
          <a:xfrm>
            <a:off x="3719736" y="1951847"/>
            <a:ext cx="4937218" cy="68309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Someone we trust </a:t>
            </a:r>
          </a:p>
        </p:txBody>
      </p:sp>
      <p:sp>
        <p:nvSpPr>
          <p:cNvPr id="9" name="Title 1"/>
          <p:cNvSpPr txBox="1">
            <a:spLocks/>
          </p:cNvSpPr>
          <p:nvPr/>
        </p:nvSpPr>
        <p:spPr>
          <a:xfrm>
            <a:off x="2747020" y="3021182"/>
            <a:ext cx="6624736" cy="6958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A responsible adult at home </a:t>
            </a:r>
          </a:p>
        </p:txBody>
      </p:sp>
      <p:sp>
        <p:nvSpPr>
          <p:cNvPr id="10" name="Title 1"/>
          <p:cNvSpPr txBox="1">
            <a:spLocks/>
          </p:cNvSpPr>
          <p:nvPr/>
        </p:nvSpPr>
        <p:spPr>
          <a:xfrm>
            <a:off x="2135560" y="3789040"/>
            <a:ext cx="4505169" cy="683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US" sz="4000" b="1" dirty="0">
              <a:latin typeface="Calibri" panose="020F0502020204030204" pitchFamily="34" charset="0"/>
              <a:cs typeface="Calibri" panose="020F0502020204030204" pitchFamily="34" charset="0"/>
            </a:endParaRPr>
          </a:p>
        </p:txBody>
      </p:sp>
      <p:sp>
        <p:nvSpPr>
          <p:cNvPr id="11" name="Title 1"/>
          <p:cNvSpPr txBox="1">
            <a:spLocks/>
          </p:cNvSpPr>
          <p:nvPr/>
        </p:nvSpPr>
        <p:spPr>
          <a:xfrm>
            <a:off x="3071664" y="5253430"/>
            <a:ext cx="6624736" cy="6958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Another responsible adult</a:t>
            </a:r>
          </a:p>
        </p:txBody>
      </p:sp>
      <p:pic>
        <p:nvPicPr>
          <p:cNvPr id="12" name="Picture 11" descr="Text&#10;&#10;Description automatically generated">
            <a:extLst>
              <a:ext uri="{FF2B5EF4-FFF2-40B4-BE49-F238E27FC236}">
                <a16:creationId xmlns:a16="http://schemas.microsoft.com/office/drawing/2014/main" id="{13C8D72E-C9C6-4D04-94D5-B39C39D9D6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2424" y="188640"/>
            <a:ext cx="2063552" cy="786050"/>
          </a:xfrm>
          <a:prstGeom prst="rect">
            <a:avLst/>
          </a:prstGeom>
        </p:spPr>
      </p:pic>
    </p:spTree>
    <p:custDataLst>
      <p:tags r:id="rId1"/>
    </p:custDataLst>
    <p:extLst>
      <p:ext uri="{BB962C8B-B14F-4D97-AF65-F5344CB8AC3E}">
        <p14:creationId xmlns:p14="http://schemas.microsoft.com/office/powerpoint/2010/main" val="238529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4e9dd03f-2e57-4b28-b945-173e434e9251">7HE66H4RTQF2-1587912757-9284</_dlc_DocId>
    <_dlc_DocIdUrl xmlns="4e9dd03f-2e57-4b28-b945-173e434e9251">
      <Url>https://hants.sharepoint.com/sites/Hamps7083/_layouts/15/DocIdRedir.aspx?ID=7HE66H4RTQF2-1587912757-9284</Url>
      <Description>7HE66H4RTQF2-1587912757-9284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19AAFCDBD9AB004D8B1B256ABBB4253B" ma:contentTypeVersion="11" ma:contentTypeDescription="Create a new document." ma:contentTypeScope="" ma:versionID="3b3045f5f40e9333504c256e2dc0597e">
  <xsd:schema xmlns:xsd="http://www.w3.org/2001/XMLSchema" xmlns:xs="http://www.w3.org/2001/XMLSchema" xmlns:p="http://schemas.microsoft.com/office/2006/metadata/properties" xmlns:ns2="4e9dd03f-2e57-4b28-b945-173e434e9251" xmlns:ns3="ede8e313-8b1f-4f14-a019-4d91ba735525" targetNamespace="http://schemas.microsoft.com/office/2006/metadata/properties" ma:root="true" ma:fieldsID="4eed27e8e9182041b4cc9517dc2f1812" ns2:_="" ns3:_="">
    <xsd:import namespace="4e9dd03f-2e57-4b28-b945-173e434e9251"/>
    <xsd:import namespace="ede8e313-8b1f-4f14-a019-4d91ba73552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9dd03f-2e57-4b28-b945-173e434e925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e8e313-8b1f-4f14-a019-4d91ba73552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4e9dd03f-2e57-4b28-b945-173e434e9251"/>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de8e313-8b1f-4f14-a019-4d91ba735525"/>
    <ds:schemaRef ds:uri="http://www.w3.org/XML/1998/namespace"/>
  </ds:schemaRefs>
</ds:datastoreItem>
</file>

<file path=customXml/itemProps3.xml><?xml version="1.0" encoding="utf-8"?>
<ds:datastoreItem xmlns:ds="http://schemas.openxmlformats.org/officeDocument/2006/customXml" ds:itemID="{0242BE22-6118-436A-9A7B-0E87F165F8E6}">
  <ds:schemaRefs>
    <ds:schemaRef ds:uri="http://schemas.microsoft.com/sharepoint/events"/>
  </ds:schemaRefs>
</ds:datastoreItem>
</file>

<file path=customXml/itemProps4.xml><?xml version="1.0" encoding="utf-8"?>
<ds:datastoreItem xmlns:ds="http://schemas.openxmlformats.org/officeDocument/2006/customXml" ds:itemID="{A5F4EC1B-76E2-4B0D-B3B0-1320BDF5BC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9dd03f-2e57-4b28-b945-173e434e9251"/>
    <ds:schemaRef ds:uri="ede8e313-8b1f-4f14-a019-4d91ba735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2068</TotalTime>
  <Words>386</Words>
  <Application>Microsoft Office PowerPoint</Application>
  <PresentationFormat>Widescreen</PresentationFormat>
  <Paragraphs>49</Paragraphs>
  <Slides>14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Children Friends 16x9</vt:lpstr>
      <vt:lpstr>Keeping Our Friends Safe Part 1</vt:lpstr>
      <vt:lpstr>Who might our friends be?</vt:lpstr>
      <vt:lpstr>Who might our friends be?</vt:lpstr>
      <vt:lpstr>What makes a good friend?</vt:lpstr>
      <vt:lpstr>What makes a good friend?</vt:lpstr>
      <vt:lpstr>Friends sometimes share secrets. When can secrets be good? Can they be bad?</vt:lpstr>
      <vt:lpstr>Secrets can be great!</vt:lpstr>
      <vt:lpstr>Some secrets need to be shared. But who with?</vt:lpstr>
      <vt:lpstr>Who should we share things with if we are worried?</vt:lpstr>
      <vt:lpstr>How do you know that it’s a bad secret?</vt:lpstr>
      <vt:lpstr>Remember:   Being a good friend means keeping your friends safe. Sometimes you need to ask an adult to help you. </vt:lpstr>
      <vt:lpstr>Follow up work – write a postcard to a friend to help them understand.</vt:lpstr>
      <vt:lpstr>PowerPoint Presentation</vt:lpstr>
      <vt:lpstr>Who else can help?</vt:lpstr>
    </vt:vector>
  </TitlesOfParts>
  <Company>Rowledge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Sarah Oliver</dc:creator>
  <cp:keywords/>
  <cp:lastModifiedBy>McCue, Susan</cp:lastModifiedBy>
  <cp:revision>33</cp:revision>
  <dcterms:created xsi:type="dcterms:W3CDTF">2019-03-22T15:20:52Z</dcterms:created>
  <dcterms:modified xsi:type="dcterms:W3CDTF">2022-10-04T08:13:51Z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0x01010019AAFCDBD9AB004D8B1B256ABBB4253B</vt:lpwstr>
  </property>
  <property fmtid="{D5CDD505-2E9C-101B-9397-08002B2CF9AE}" pid="4" name="_dlc_DocIdItemGuid">
    <vt:lpwstr>3e890dbf-0a99-41e7-bd2f-f15075d23e97</vt:lpwstr>
  </property>
</Properties>
</file>