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3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2" autoAdjust="0"/>
  </p:normalViewPr>
  <p:slideViewPr>
    <p:cSldViewPr>
      <p:cViewPr varScale="1">
        <p:scale>
          <a:sx n="88" d="100"/>
          <a:sy n="88" d="100"/>
        </p:scale>
        <p:origin x="157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68362-8985-4A77-8550-44CBB6C1BD7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BEDC00-A693-4A10-8BB2-ACA9AFC42035}">
      <dgm:prSet phldrT="[Text]" custT="1"/>
      <dgm:spPr/>
      <dgm:t>
        <a:bodyPr/>
        <a:lstStyle/>
        <a:p>
          <a:r>
            <a:rPr lang="en-GB" sz="2800" dirty="0"/>
            <a:t>World</a:t>
          </a:r>
        </a:p>
      </dgm:t>
    </dgm:pt>
    <dgm:pt modelId="{78683D13-C5B1-4E98-B662-5EE768295613}" type="parTrans" cxnId="{7A927477-D784-40D9-8775-480D693EAC3F}">
      <dgm:prSet/>
      <dgm:spPr/>
      <dgm:t>
        <a:bodyPr/>
        <a:lstStyle/>
        <a:p>
          <a:endParaRPr lang="en-GB" sz="2400"/>
        </a:p>
      </dgm:t>
    </dgm:pt>
    <dgm:pt modelId="{38FE7AE8-D0BC-4206-A3CF-D78D76B9500D}" type="sibTrans" cxnId="{7A927477-D784-40D9-8775-480D693EAC3F}">
      <dgm:prSet/>
      <dgm:spPr/>
      <dgm:t>
        <a:bodyPr/>
        <a:lstStyle/>
        <a:p>
          <a:endParaRPr lang="en-GB" sz="2400"/>
        </a:p>
      </dgm:t>
    </dgm:pt>
    <dgm:pt modelId="{C3A8D8A6-ED66-4426-A873-038CDDC89608}">
      <dgm:prSet phldrT="[Text]" custT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dirty="0"/>
        </a:p>
      </dgm:t>
    </dgm:pt>
    <dgm:pt modelId="{323AF51B-36E3-4A01-9D9F-695169FF8F14}" type="parTrans" cxnId="{CEEA0ED7-5715-4CD7-B28F-5E408E0BE59B}">
      <dgm:prSet/>
      <dgm:spPr/>
      <dgm:t>
        <a:bodyPr/>
        <a:lstStyle/>
        <a:p>
          <a:endParaRPr lang="en-GB" sz="2400"/>
        </a:p>
      </dgm:t>
    </dgm:pt>
    <dgm:pt modelId="{9C7B547D-62FE-4B90-AF11-DAD387B37DAF}" type="sibTrans" cxnId="{CEEA0ED7-5715-4CD7-B28F-5E408E0BE59B}">
      <dgm:prSet/>
      <dgm:spPr/>
      <dgm:t>
        <a:bodyPr/>
        <a:lstStyle/>
        <a:p>
          <a:endParaRPr lang="en-GB" sz="2400"/>
        </a:p>
      </dgm:t>
    </dgm:pt>
    <dgm:pt modelId="{329A41BF-0D57-44D9-B4D0-8B8559BC85D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/>
            <a:t> </a:t>
          </a:r>
          <a:r>
            <a:rPr lang="en-GB" sz="2000" dirty="0"/>
            <a:t>United Nations Convention on the Rights of the Child </a:t>
          </a:r>
          <a:endParaRPr lang="en-GB" sz="1800" dirty="0"/>
        </a:p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dirty="0"/>
        </a:p>
      </dgm:t>
    </dgm:pt>
    <dgm:pt modelId="{4FE7BCCF-88F4-437B-93CC-1CD5BE034CBE}" type="parTrans" cxnId="{DC1B8166-5B02-4F63-A175-4E2180C1AEE6}">
      <dgm:prSet/>
      <dgm:spPr/>
      <dgm:t>
        <a:bodyPr/>
        <a:lstStyle/>
        <a:p>
          <a:endParaRPr lang="en-GB" sz="2400"/>
        </a:p>
      </dgm:t>
    </dgm:pt>
    <dgm:pt modelId="{B26FCC94-E111-4D7C-9A24-4C96A74BAEFD}" type="sibTrans" cxnId="{DC1B8166-5B02-4F63-A175-4E2180C1AEE6}">
      <dgm:prSet/>
      <dgm:spPr/>
      <dgm:t>
        <a:bodyPr/>
        <a:lstStyle/>
        <a:p>
          <a:endParaRPr lang="en-GB" sz="2400"/>
        </a:p>
      </dgm:t>
    </dgm:pt>
    <dgm:pt modelId="{ECAE598A-C3EE-4EAD-A244-42CD65E9BE16}">
      <dgm:prSet phldrT="[Text]" custT="1"/>
      <dgm:spPr/>
      <dgm:t>
        <a:bodyPr/>
        <a:lstStyle/>
        <a:p>
          <a:r>
            <a:rPr lang="en-GB" sz="2800" dirty="0"/>
            <a:t>UK</a:t>
          </a:r>
        </a:p>
      </dgm:t>
    </dgm:pt>
    <dgm:pt modelId="{749F5AA6-4FFB-49B1-B026-C4A0444B92BE}" type="parTrans" cxnId="{E4F4E877-C027-4057-8443-B166ACDB99BB}">
      <dgm:prSet/>
      <dgm:spPr/>
      <dgm:t>
        <a:bodyPr/>
        <a:lstStyle/>
        <a:p>
          <a:endParaRPr lang="en-GB" sz="2400"/>
        </a:p>
      </dgm:t>
    </dgm:pt>
    <dgm:pt modelId="{78190359-F630-4F7D-A06B-98E62FFB5ABA}" type="sibTrans" cxnId="{E4F4E877-C027-4057-8443-B166ACDB99BB}">
      <dgm:prSet/>
      <dgm:spPr/>
      <dgm:t>
        <a:bodyPr/>
        <a:lstStyle/>
        <a:p>
          <a:endParaRPr lang="en-GB" sz="2400"/>
        </a:p>
      </dgm:t>
    </dgm:pt>
    <dgm:pt modelId="{C2FD1965-8166-414D-8BDD-7FAB3B0C4658}">
      <dgm:prSet phldrT="[Text]" custT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dirty="0"/>
            <a:t> Children and Families Act </a:t>
          </a:r>
        </a:p>
      </dgm:t>
    </dgm:pt>
    <dgm:pt modelId="{18CDAF8D-1E2E-407C-9A88-9292565ED9A2}" type="parTrans" cxnId="{C408BA96-A497-476C-9EEE-3B7F22439249}">
      <dgm:prSet/>
      <dgm:spPr/>
      <dgm:t>
        <a:bodyPr/>
        <a:lstStyle/>
        <a:p>
          <a:endParaRPr lang="en-GB" sz="2400"/>
        </a:p>
      </dgm:t>
    </dgm:pt>
    <dgm:pt modelId="{0D06FDC5-D7A6-41D8-8529-0518FA013847}" type="sibTrans" cxnId="{C408BA96-A497-476C-9EEE-3B7F22439249}">
      <dgm:prSet/>
      <dgm:spPr/>
      <dgm:t>
        <a:bodyPr/>
        <a:lstStyle/>
        <a:p>
          <a:endParaRPr lang="en-GB" sz="2400"/>
        </a:p>
      </dgm:t>
    </dgm:pt>
    <dgm:pt modelId="{6146C606-2C90-4BD0-882C-60EE8DEF5D3C}">
      <dgm:prSet phldrT="[Text]" custT="1"/>
      <dgm:spPr/>
      <dgm:t>
        <a:bodyPr/>
        <a:lstStyle/>
        <a:p>
          <a:r>
            <a:rPr lang="en-GB" sz="2800" dirty="0"/>
            <a:t>Hants</a:t>
          </a:r>
        </a:p>
      </dgm:t>
    </dgm:pt>
    <dgm:pt modelId="{B41013B3-424B-49F3-A149-DB3DF3B6F76B}" type="parTrans" cxnId="{5ED5AC36-3362-49B0-9B6B-B20538265DB1}">
      <dgm:prSet/>
      <dgm:spPr/>
      <dgm:t>
        <a:bodyPr/>
        <a:lstStyle/>
        <a:p>
          <a:endParaRPr lang="en-GB" sz="2400"/>
        </a:p>
      </dgm:t>
    </dgm:pt>
    <dgm:pt modelId="{890EFC86-AC8A-4B12-B3DF-36DE1A66F632}" type="sibTrans" cxnId="{5ED5AC36-3362-49B0-9B6B-B20538265DB1}">
      <dgm:prSet/>
      <dgm:spPr/>
      <dgm:t>
        <a:bodyPr/>
        <a:lstStyle/>
        <a:p>
          <a:endParaRPr lang="en-GB" sz="2400"/>
        </a:p>
      </dgm:t>
    </dgm:pt>
    <dgm:pt modelId="{06C28EFF-50FC-4949-A1F0-873A368C838C}">
      <dgm:prSet phldrT="[Text]" custT="1"/>
      <dgm:spPr/>
      <dgm:t>
        <a:bodyPr/>
        <a:lstStyle/>
        <a:p>
          <a:endParaRPr lang="en-GB" sz="1600" dirty="0"/>
        </a:p>
      </dgm:t>
    </dgm:pt>
    <dgm:pt modelId="{949D3E3B-74CF-42E1-A5E2-6946002B1A1C}" type="parTrans" cxnId="{388E6E67-BEE3-4923-BC05-D119C33BD36E}">
      <dgm:prSet/>
      <dgm:spPr/>
      <dgm:t>
        <a:bodyPr/>
        <a:lstStyle/>
        <a:p>
          <a:endParaRPr lang="en-GB" sz="2400"/>
        </a:p>
      </dgm:t>
    </dgm:pt>
    <dgm:pt modelId="{ED40A506-0AF8-4991-B1A3-6C327C933FBE}" type="sibTrans" cxnId="{388E6E67-BEE3-4923-BC05-D119C33BD36E}">
      <dgm:prSet/>
      <dgm:spPr/>
      <dgm:t>
        <a:bodyPr/>
        <a:lstStyle/>
        <a:p>
          <a:endParaRPr lang="en-GB" sz="2400"/>
        </a:p>
      </dgm:t>
    </dgm:pt>
    <dgm:pt modelId="{FA1BC5AE-D268-44A5-89E1-2CDB2DC1C5B0}">
      <dgm:prSet phldrT="[Text]" custT="1"/>
      <dgm:spPr/>
      <dgm:t>
        <a:bodyPr/>
        <a:lstStyle/>
        <a:p>
          <a:r>
            <a:rPr lang="en-GB" sz="2000" dirty="0"/>
            <a:t>Rights Respecting Education</a:t>
          </a:r>
        </a:p>
      </dgm:t>
    </dgm:pt>
    <dgm:pt modelId="{B316A5D1-8294-4A0E-87F3-4147256A7BEC}" type="parTrans" cxnId="{34CA69E8-A300-4D37-8C82-FB5A08243EB1}">
      <dgm:prSet/>
      <dgm:spPr/>
      <dgm:t>
        <a:bodyPr/>
        <a:lstStyle/>
        <a:p>
          <a:endParaRPr lang="en-GB" sz="2400"/>
        </a:p>
      </dgm:t>
    </dgm:pt>
    <dgm:pt modelId="{6B93B4B2-656D-46E0-960A-92FF482B19C1}" type="sibTrans" cxnId="{34CA69E8-A300-4D37-8C82-FB5A08243EB1}">
      <dgm:prSet/>
      <dgm:spPr/>
      <dgm:t>
        <a:bodyPr/>
        <a:lstStyle/>
        <a:p>
          <a:endParaRPr lang="en-GB" sz="2400"/>
        </a:p>
      </dgm:t>
    </dgm:pt>
    <dgm:pt modelId="{F7E25372-92D6-4904-AE43-3CF8A48F3FC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dirty="0"/>
            <a:t> Equality Act 2010</a:t>
          </a:r>
          <a:endParaRPr lang="en-GB" sz="1600" dirty="0"/>
        </a:p>
      </dgm:t>
    </dgm:pt>
    <dgm:pt modelId="{E7E0D83F-3D9D-4BED-B62C-7C3104346F5C}" type="parTrans" cxnId="{FEF7A7E8-369D-42B9-8844-58B435D7D07B}">
      <dgm:prSet/>
      <dgm:spPr/>
      <dgm:t>
        <a:bodyPr/>
        <a:lstStyle/>
        <a:p>
          <a:endParaRPr lang="en-GB" sz="2000"/>
        </a:p>
      </dgm:t>
    </dgm:pt>
    <dgm:pt modelId="{BD047319-8723-4126-9283-ADAB3FEE1356}" type="sibTrans" cxnId="{FEF7A7E8-369D-42B9-8844-58B435D7D07B}">
      <dgm:prSet/>
      <dgm:spPr/>
      <dgm:t>
        <a:bodyPr/>
        <a:lstStyle/>
        <a:p>
          <a:endParaRPr lang="en-GB" sz="2000"/>
        </a:p>
      </dgm:t>
    </dgm:pt>
    <dgm:pt modelId="{36CE1C96-CEF8-46F3-9D6B-D1E6C52584F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dirty="0"/>
            <a:t> (</a:t>
          </a:r>
          <a:r>
            <a:rPr lang="en-GB" sz="2000" dirty="0" err="1"/>
            <a:t>DfE</a:t>
          </a:r>
          <a:r>
            <a:rPr lang="en-GB" sz="2000" dirty="0"/>
            <a:t>) and Government Equalities Office Inspiring equality in education (2016)</a:t>
          </a:r>
          <a:endParaRPr lang="en-GB" sz="1600" dirty="0"/>
        </a:p>
      </dgm:t>
    </dgm:pt>
    <dgm:pt modelId="{D4C91A08-4350-4BA9-885E-D7C50BB29E27}" type="parTrans" cxnId="{009F7FAB-353B-4D09-8878-8EE2E82E5A54}">
      <dgm:prSet/>
      <dgm:spPr/>
    </dgm:pt>
    <dgm:pt modelId="{381EAA7B-0553-4349-A010-571F5A349DE0}" type="sibTrans" cxnId="{009F7FAB-353B-4D09-8878-8EE2E82E5A54}">
      <dgm:prSet/>
      <dgm:spPr/>
    </dgm:pt>
    <dgm:pt modelId="{2B4B3AC4-4820-4AC1-A0AC-4BAE07A31E5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000" dirty="0"/>
        </a:p>
      </dgm:t>
    </dgm:pt>
    <dgm:pt modelId="{54860DED-9873-4529-B38F-3234CDEB1587}" type="parTrans" cxnId="{0E1ABE8E-D2FC-4FF4-8585-6A9DA8D0946C}">
      <dgm:prSet/>
      <dgm:spPr/>
    </dgm:pt>
    <dgm:pt modelId="{B01E11B6-F5EA-45E0-958F-D56E26CF24EF}" type="sibTrans" cxnId="{0E1ABE8E-D2FC-4FF4-8585-6A9DA8D0946C}">
      <dgm:prSet/>
      <dgm:spPr/>
    </dgm:pt>
    <dgm:pt modelId="{6BD72A51-E76D-420B-8B84-16E6B799BC21}" type="pres">
      <dgm:prSet presAssocID="{24568362-8985-4A77-8550-44CBB6C1BD71}" presName="linearFlow" presStyleCnt="0">
        <dgm:presLayoutVars>
          <dgm:dir/>
          <dgm:animLvl val="lvl"/>
          <dgm:resizeHandles val="exact"/>
        </dgm:presLayoutVars>
      </dgm:prSet>
      <dgm:spPr/>
    </dgm:pt>
    <dgm:pt modelId="{09A2C892-2B50-40D6-A620-EAAB73A6630B}" type="pres">
      <dgm:prSet presAssocID="{A9BEDC00-A693-4A10-8BB2-ACA9AFC42035}" presName="composite" presStyleCnt="0"/>
      <dgm:spPr/>
    </dgm:pt>
    <dgm:pt modelId="{7BB1DC7E-B332-40EF-9BE9-567269EF603A}" type="pres">
      <dgm:prSet presAssocID="{A9BEDC00-A693-4A10-8BB2-ACA9AFC4203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9679068-39F3-47F2-A057-D5A6A359B462}" type="pres">
      <dgm:prSet presAssocID="{A9BEDC00-A693-4A10-8BB2-ACA9AFC42035}" presName="descendantText" presStyleLbl="alignAcc1" presStyleIdx="0" presStyleCnt="3">
        <dgm:presLayoutVars>
          <dgm:bulletEnabled val="1"/>
        </dgm:presLayoutVars>
      </dgm:prSet>
      <dgm:spPr/>
    </dgm:pt>
    <dgm:pt modelId="{928D3F12-B2C6-4508-A9B3-F6D8758D17B3}" type="pres">
      <dgm:prSet presAssocID="{38FE7AE8-D0BC-4206-A3CF-D78D76B9500D}" presName="sp" presStyleCnt="0"/>
      <dgm:spPr/>
    </dgm:pt>
    <dgm:pt modelId="{6A65EC13-EE64-4A97-80B2-67846CB62160}" type="pres">
      <dgm:prSet presAssocID="{ECAE598A-C3EE-4EAD-A244-42CD65E9BE16}" presName="composite" presStyleCnt="0"/>
      <dgm:spPr/>
    </dgm:pt>
    <dgm:pt modelId="{DBD38AC0-F6F4-4E13-A8C9-9126BD627084}" type="pres">
      <dgm:prSet presAssocID="{ECAE598A-C3EE-4EAD-A244-42CD65E9BE1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861720E-522C-4F11-B2D0-75EE3EC58FA4}" type="pres">
      <dgm:prSet presAssocID="{ECAE598A-C3EE-4EAD-A244-42CD65E9BE16}" presName="descendantText" presStyleLbl="alignAcc1" presStyleIdx="1" presStyleCnt="3" custScaleY="197109">
        <dgm:presLayoutVars>
          <dgm:bulletEnabled val="1"/>
        </dgm:presLayoutVars>
      </dgm:prSet>
      <dgm:spPr/>
    </dgm:pt>
    <dgm:pt modelId="{D54B7313-4248-44CE-97BE-7676CB4E1320}" type="pres">
      <dgm:prSet presAssocID="{78190359-F630-4F7D-A06B-98E62FFB5ABA}" presName="sp" presStyleCnt="0"/>
      <dgm:spPr/>
    </dgm:pt>
    <dgm:pt modelId="{94DF6842-4814-491B-A5E4-1DA3610D2F6C}" type="pres">
      <dgm:prSet presAssocID="{6146C606-2C90-4BD0-882C-60EE8DEF5D3C}" presName="composite" presStyleCnt="0"/>
      <dgm:spPr/>
    </dgm:pt>
    <dgm:pt modelId="{A5A8DC20-C62A-4B5D-B97E-14026496DCDF}" type="pres">
      <dgm:prSet presAssocID="{6146C606-2C90-4BD0-882C-60EE8DEF5D3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B62FC63-4ECA-4F65-9CAF-2D4FDC864BFD}" type="pres">
      <dgm:prSet presAssocID="{6146C606-2C90-4BD0-882C-60EE8DEF5D3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7370410-4C9E-4F76-8BEA-80C3201DB7DA}" type="presOf" srcId="{24568362-8985-4A77-8550-44CBB6C1BD71}" destId="{6BD72A51-E76D-420B-8B84-16E6B799BC21}" srcOrd="0" destOrd="0" presId="urn:microsoft.com/office/officeart/2005/8/layout/chevron2"/>
    <dgm:cxn modelId="{DE7B322D-75EC-4DAC-A450-1A9BDF0C81CE}" type="presOf" srcId="{6146C606-2C90-4BD0-882C-60EE8DEF5D3C}" destId="{A5A8DC20-C62A-4B5D-B97E-14026496DCDF}" srcOrd="0" destOrd="0" presId="urn:microsoft.com/office/officeart/2005/8/layout/chevron2"/>
    <dgm:cxn modelId="{5ED5AC36-3362-49B0-9B6B-B20538265DB1}" srcId="{24568362-8985-4A77-8550-44CBB6C1BD71}" destId="{6146C606-2C90-4BD0-882C-60EE8DEF5D3C}" srcOrd="2" destOrd="0" parTransId="{B41013B3-424B-49F3-A149-DB3DF3B6F76B}" sibTransId="{890EFC86-AC8A-4B12-B3DF-36DE1A66F632}"/>
    <dgm:cxn modelId="{7A96E93F-86D2-4678-AAB3-FB826DDECE16}" type="presOf" srcId="{A9BEDC00-A693-4A10-8BB2-ACA9AFC42035}" destId="{7BB1DC7E-B332-40EF-9BE9-567269EF603A}" srcOrd="0" destOrd="0" presId="urn:microsoft.com/office/officeart/2005/8/layout/chevron2"/>
    <dgm:cxn modelId="{DC1B8166-5B02-4F63-A175-4E2180C1AEE6}" srcId="{A9BEDC00-A693-4A10-8BB2-ACA9AFC42035}" destId="{329A41BF-0D57-44D9-B4D0-8B8559BC85D8}" srcOrd="1" destOrd="0" parTransId="{4FE7BCCF-88F4-437B-93CC-1CD5BE034CBE}" sibTransId="{B26FCC94-E111-4D7C-9A24-4C96A74BAEFD}"/>
    <dgm:cxn modelId="{388E6E67-BEE3-4923-BC05-D119C33BD36E}" srcId="{6146C606-2C90-4BD0-882C-60EE8DEF5D3C}" destId="{06C28EFF-50FC-4949-A1F0-873A368C838C}" srcOrd="0" destOrd="0" parTransId="{949D3E3B-74CF-42E1-A5E2-6946002B1A1C}" sibTransId="{ED40A506-0AF8-4991-B1A3-6C327C933FBE}"/>
    <dgm:cxn modelId="{5B6DD147-CC20-4044-B79B-A5AB1ADB0F92}" type="presOf" srcId="{06C28EFF-50FC-4949-A1F0-873A368C838C}" destId="{8B62FC63-4ECA-4F65-9CAF-2D4FDC864BFD}" srcOrd="0" destOrd="0" presId="urn:microsoft.com/office/officeart/2005/8/layout/chevron2"/>
    <dgm:cxn modelId="{4984546B-7A3F-44C6-B9D9-E757A2C2C612}" type="presOf" srcId="{329A41BF-0D57-44D9-B4D0-8B8559BC85D8}" destId="{29679068-39F3-47F2-A057-D5A6A359B462}" srcOrd="0" destOrd="1" presId="urn:microsoft.com/office/officeart/2005/8/layout/chevron2"/>
    <dgm:cxn modelId="{7A927477-D784-40D9-8775-480D693EAC3F}" srcId="{24568362-8985-4A77-8550-44CBB6C1BD71}" destId="{A9BEDC00-A693-4A10-8BB2-ACA9AFC42035}" srcOrd="0" destOrd="0" parTransId="{78683D13-C5B1-4E98-B662-5EE768295613}" sibTransId="{38FE7AE8-D0BC-4206-A3CF-D78D76B9500D}"/>
    <dgm:cxn modelId="{3B4D8177-F697-4AC9-84CB-E591D4E496B6}" type="presOf" srcId="{C2FD1965-8166-414D-8BDD-7FAB3B0C4658}" destId="{1861720E-522C-4F11-B2D0-75EE3EC58FA4}" srcOrd="0" destOrd="0" presId="urn:microsoft.com/office/officeart/2005/8/layout/chevron2"/>
    <dgm:cxn modelId="{E4F4E877-C027-4057-8443-B166ACDB99BB}" srcId="{24568362-8985-4A77-8550-44CBB6C1BD71}" destId="{ECAE598A-C3EE-4EAD-A244-42CD65E9BE16}" srcOrd="1" destOrd="0" parTransId="{749F5AA6-4FFB-49B1-B026-C4A0444B92BE}" sibTransId="{78190359-F630-4F7D-A06B-98E62FFB5ABA}"/>
    <dgm:cxn modelId="{F399617C-028F-4F86-B21A-AAEF97D97813}" type="presOf" srcId="{ECAE598A-C3EE-4EAD-A244-42CD65E9BE16}" destId="{DBD38AC0-F6F4-4E13-A8C9-9126BD627084}" srcOrd="0" destOrd="0" presId="urn:microsoft.com/office/officeart/2005/8/layout/chevron2"/>
    <dgm:cxn modelId="{9607857C-1522-4D2C-9BD0-3AFBB4EB1B7A}" type="presOf" srcId="{FA1BC5AE-D268-44A5-89E1-2CDB2DC1C5B0}" destId="{8B62FC63-4ECA-4F65-9CAF-2D4FDC864BFD}" srcOrd="0" destOrd="1" presId="urn:microsoft.com/office/officeart/2005/8/layout/chevron2"/>
    <dgm:cxn modelId="{0E1ABE8E-D2FC-4FF4-8585-6A9DA8D0946C}" srcId="{ECAE598A-C3EE-4EAD-A244-42CD65E9BE16}" destId="{2B4B3AC4-4820-4AC1-A0AC-4BAE07A31E5C}" srcOrd="3" destOrd="0" parTransId="{54860DED-9873-4529-B38F-3234CDEB1587}" sibTransId="{B01E11B6-F5EA-45E0-958F-D56E26CF24EF}"/>
    <dgm:cxn modelId="{C6D7AA90-FA66-436D-BE71-77903A48A7E9}" type="presOf" srcId="{36CE1C96-CEF8-46F3-9D6B-D1E6C52584F8}" destId="{1861720E-522C-4F11-B2D0-75EE3EC58FA4}" srcOrd="0" destOrd="2" presId="urn:microsoft.com/office/officeart/2005/8/layout/chevron2"/>
    <dgm:cxn modelId="{C408BA96-A497-476C-9EEE-3B7F22439249}" srcId="{ECAE598A-C3EE-4EAD-A244-42CD65E9BE16}" destId="{C2FD1965-8166-414D-8BDD-7FAB3B0C4658}" srcOrd="0" destOrd="0" parTransId="{18CDAF8D-1E2E-407C-9A88-9292565ED9A2}" sibTransId="{0D06FDC5-D7A6-41D8-8529-0518FA013847}"/>
    <dgm:cxn modelId="{2A549D9E-D6BC-44C7-A996-1EF0F164465A}" type="presOf" srcId="{F7E25372-92D6-4904-AE43-3CF8A48F3FC5}" destId="{1861720E-522C-4F11-B2D0-75EE3EC58FA4}" srcOrd="0" destOrd="1" presId="urn:microsoft.com/office/officeart/2005/8/layout/chevron2"/>
    <dgm:cxn modelId="{009F7FAB-353B-4D09-8878-8EE2E82E5A54}" srcId="{ECAE598A-C3EE-4EAD-A244-42CD65E9BE16}" destId="{36CE1C96-CEF8-46F3-9D6B-D1E6C52584F8}" srcOrd="2" destOrd="0" parTransId="{D4C91A08-4350-4BA9-885E-D7C50BB29E27}" sibTransId="{381EAA7B-0553-4349-A010-571F5A349DE0}"/>
    <dgm:cxn modelId="{CEEA0ED7-5715-4CD7-B28F-5E408E0BE59B}" srcId="{A9BEDC00-A693-4A10-8BB2-ACA9AFC42035}" destId="{C3A8D8A6-ED66-4426-A873-038CDDC89608}" srcOrd="0" destOrd="0" parTransId="{323AF51B-36E3-4A01-9D9F-695169FF8F14}" sibTransId="{9C7B547D-62FE-4B90-AF11-DAD387B37DAF}"/>
    <dgm:cxn modelId="{75725FE2-0C3E-4745-BEBA-0FB1E1DF87AB}" type="presOf" srcId="{C3A8D8A6-ED66-4426-A873-038CDDC89608}" destId="{29679068-39F3-47F2-A057-D5A6A359B462}" srcOrd="0" destOrd="0" presId="urn:microsoft.com/office/officeart/2005/8/layout/chevron2"/>
    <dgm:cxn modelId="{34CA69E8-A300-4D37-8C82-FB5A08243EB1}" srcId="{6146C606-2C90-4BD0-882C-60EE8DEF5D3C}" destId="{FA1BC5AE-D268-44A5-89E1-2CDB2DC1C5B0}" srcOrd="1" destOrd="0" parTransId="{B316A5D1-8294-4A0E-87F3-4147256A7BEC}" sibTransId="{6B93B4B2-656D-46E0-960A-92FF482B19C1}"/>
    <dgm:cxn modelId="{FEF7A7E8-369D-42B9-8844-58B435D7D07B}" srcId="{ECAE598A-C3EE-4EAD-A244-42CD65E9BE16}" destId="{F7E25372-92D6-4904-AE43-3CF8A48F3FC5}" srcOrd="1" destOrd="0" parTransId="{E7E0D83F-3D9D-4BED-B62C-7C3104346F5C}" sibTransId="{BD047319-8723-4126-9283-ADAB3FEE1356}"/>
    <dgm:cxn modelId="{D0F725FC-0551-4849-ABC1-8052BF8ECE61}" type="presOf" srcId="{2B4B3AC4-4820-4AC1-A0AC-4BAE07A31E5C}" destId="{1861720E-522C-4F11-B2D0-75EE3EC58FA4}" srcOrd="0" destOrd="3" presId="urn:microsoft.com/office/officeart/2005/8/layout/chevron2"/>
    <dgm:cxn modelId="{E804E107-9DDF-4445-9475-0CF3D87AABE0}" type="presParOf" srcId="{6BD72A51-E76D-420B-8B84-16E6B799BC21}" destId="{09A2C892-2B50-40D6-A620-EAAB73A6630B}" srcOrd="0" destOrd="0" presId="urn:microsoft.com/office/officeart/2005/8/layout/chevron2"/>
    <dgm:cxn modelId="{E2E32353-0CD2-4209-9802-1D4A94B71B7E}" type="presParOf" srcId="{09A2C892-2B50-40D6-A620-EAAB73A6630B}" destId="{7BB1DC7E-B332-40EF-9BE9-567269EF603A}" srcOrd="0" destOrd="0" presId="urn:microsoft.com/office/officeart/2005/8/layout/chevron2"/>
    <dgm:cxn modelId="{D119F037-AF88-4207-AE7B-45E19F0418E7}" type="presParOf" srcId="{09A2C892-2B50-40D6-A620-EAAB73A6630B}" destId="{29679068-39F3-47F2-A057-D5A6A359B462}" srcOrd="1" destOrd="0" presId="urn:microsoft.com/office/officeart/2005/8/layout/chevron2"/>
    <dgm:cxn modelId="{81A22807-D8F4-4534-87E7-55D4C4FB9274}" type="presParOf" srcId="{6BD72A51-E76D-420B-8B84-16E6B799BC21}" destId="{928D3F12-B2C6-4508-A9B3-F6D8758D17B3}" srcOrd="1" destOrd="0" presId="urn:microsoft.com/office/officeart/2005/8/layout/chevron2"/>
    <dgm:cxn modelId="{D9429F2C-F143-4089-9641-0D86FE9F6086}" type="presParOf" srcId="{6BD72A51-E76D-420B-8B84-16E6B799BC21}" destId="{6A65EC13-EE64-4A97-80B2-67846CB62160}" srcOrd="2" destOrd="0" presId="urn:microsoft.com/office/officeart/2005/8/layout/chevron2"/>
    <dgm:cxn modelId="{DDAC3CCB-F32B-4E46-80DB-1829E0BC985B}" type="presParOf" srcId="{6A65EC13-EE64-4A97-80B2-67846CB62160}" destId="{DBD38AC0-F6F4-4E13-A8C9-9126BD627084}" srcOrd="0" destOrd="0" presId="urn:microsoft.com/office/officeart/2005/8/layout/chevron2"/>
    <dgm:cxn modelId="{1CF1072D-2581-43C6-99E5-CBB1DED4D288}" type="presParOf" srcId="{6A65EC13-EE64-4A97-80B2-67846CB62160}" destId="{1861720E-522C-4F11-B2D0-75EE3EC58FA4}" srcOrd="1" destOrd="0" presId="urn:microsoft.com/office/officeart/2005/8/layout/chevron2"/>
    <dgm:cxn modelId="{B36D3F45-0F7B-45F1-AA59-94768415DD4E}" type="presParOf" srcId="{6BD72A51-E76D-420B-8B84-16E6B799BC21}" destId="{D54B7313-4248-44CE-97BE-7676CB4E1320}" srcOrd="3" destOrd="0" presId="urn:microsoft.com/office/officeart/2005/8/layout/chevron2"/>
    <dgm:cxn modelId="{F403F988-8E4D-42B5-9E1A-5B0D594FB833}" type="presParOf" srcId="{6BD72A51-E76D-420B-8B84-16E6B799BC21}" destId="{94DF6842-4814-491B-A5E4-1DA3610D2F6C}" srcOrd="4" destOrd="0" presId="urn:microsoft.com/office/officeart/2005/8/layout/chevron2"/>
    <dgm:cxn modelId="{9D88390D-97C7-44B2-835C-509328ACA0EE}" type="presParOf" srcId="{94DF6842-4814-491B-A5E4-1DA3610D2F6C}" destId="{A5A8DC20-C62A-4B5D-B97E-14026496DCDF}" srcOrd="0" destOrd="0" presId="urn:microsoft.com/office/officeart/2005/8/layout/chevron2"/>
    <dgm:cxn modelId="{21297ACD-6942-4302-B2BC-B1B578F83D03}" type="presParOf" srcId="{94DF6842-4814-491B-A5E4-1DA3610D2F6C}" destId="{8B62FC63-4ECA-4F65-9CAF-2D4FDC864B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1DC7E-B332-40EF-9BE9-567269EF603A}">
      <dsp:nvSpPr>
        <dsp:cNvPr id="0" name=""/>
        <dsp:cNvSpPr/>
      </dsp:nvSpPr>
      <dsp:spPr>
        <a:xfrm rot="5400000">
          <a:off x="-199234" y="204363"/>
          <a:ext cx="1328232" cy="9297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World</a:t>
          </a:r>
        </a:p>
      </dsp:txBody>
      <dsp:txXfrm rot="-5400000">
        <a:off x="1" y="470011"/>
        <a:ext cx="929763" cy="398469"/>
      </dsp:txXfrm>
    </dsp:sp>
    <dsp:sp modelId="{29679068-39F3-47F2-A057-D5A6A359B462}">
      <dsp:nvSpPr>
        <dsp:cNvPr id="0" name=""/>
        <dsp:cNvSpPr/>
      </dsp:nvSpPr>
      <dsp:spPr>
        <a:xfrm rot="5400000">
          <a:off x="3501194" y="-2566303"/>
          <a:ext cx="863805" cy="60066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/>
            <a:t> </a:t>
          </a:r>
          <a:r>
            <a:rPr lang="en-GB" sz="2000" kern="1200" dirty="0"/>
            <a:t>United Nations Convention on the Rights of the Child </a:t>
          </a:r>
          <a:endParaRPr lang="en-GB" sz="18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kern="1200" dirty="0"/>
        </a:p>
      </dsp:txBody>
      <dsp:txXfrm rot="-5400000">
        <a:off x="929763" y="47295"/>
        <a:ext cx="5964501" cy="779471"/>
      </dsp:txXfrm>
    </dsp:sp>
    <dsp:sp modelId="{DBD38AC0-F6F4-4E13-A8C9-9126BD627084}">
      <dsp:nvSpPr>
        <dsp:cNvPr id="0" name=""/>
        <dsp:cNvSpPr/>
      </dsp:nvSpPr>
      <dsp:spPr>
        <a:xfrm rot="5400000">
          <a:off x="-199234" y="1776716"/>
          <a:ext cx="1328232" cy="9297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UK</a:t>
          </a:r>
        </a:p>
      </dsp:txBody>
      <dsp:txXfrm rot="-5400000">
        <a:off x="1" y="2042364"/>
        <a:ext cx="929763" cy="398469"/>
      </dsp:txXfrm>
    </dsp:sp>
    <dsp:sp modelId="{1861720E-522C-4F11-B2D0-75EE3EC58FA4}">
      <dsp:nvSpPr>
        <dsp:cNvPr id="0" name=""/>
        <dsp:cNvSpPr/>
      </dsp:nvSpPr>
      <dsp:spPr>
        <a:xfrm rot="5400000">
          <a:off x="3082225" y="-994177"/>
          <a:ext cx="1701743" cy="60066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kern="1200" dirty="0"/>
            <a:t> Children and Families Act 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dirty="0"/>
            <a:t> Equality Act 2010</a:t>
          </a:r>
          <a:endParaRPr lang="en-GB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dirty="0"/>
            <a:t> (</a:t>
          </a:r>
          <a:r>
            <a:rPr lang="en-GB" sz="2000" kern="1200" dirty="0" err="1"/>
            <a:t>DfE</a:t>
          </a:r>
          <a:r>
            <a:rPr lang="en-GB" sz="2000" kern="1200" dirty="0"/>
            <a:t>) and Government Equalities Office Inspiring equality in education (2016)</a:t>
          </a:r>
          <a:endParaRPr lang="en-GB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000" kern="1200" dirty="0"/>
        </a:p>
      </dsp:txBody>
      <dsp:txXfrm rot="-5400000">
        <a:off x="929763" y="1241357"/>
        <a:ext cx="5923596" cy="1535599"/>
      </dsp:txXfrm>
    </dsp:sp>
    <dsp:sp modelId="{A5A8DC20-C62A-4B5D-B97E-14026496DCDF}">
      <dsp:nvSpPr>
        <dsp:cNvPr id="0" name=""/>
        <dsp:cNvSpPr/>
      </dsp:nvSpPr>
      <dsp:spPr>
        <a:xfrm rot="5400000">
          <a:off x="-199234" y="2929873"/>
          <a:ext cx="1328232" cy="9297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Hants</a:t>
          </a:r>
        </a:p>
      </dsp:txBody>
      <dsp:txXfrm rot="-5400000">
        <a:off x="1" y="3195521"/>
        <a:ext cx="929763" cy="398469"/>
      </dsp:txXfrm>
    </dsp:sp>
    <dsp:sp modelId="{8B62FC63-4ECA-4F65-9CAF-2D4FDC864BFD}">
      <dsp:nvSpPr>
        <dsp:cNvPr id="0" name=""/>
        <dsp:cNvSpPr/>
      </dsp:nvSpPr>
      <dsp:spPr>
        <a:xfrm rot="5400000">
          <a:off x="3501421" y="158979"/>
          <a:ext cx="863351" cy="60066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Rights Respecting Education</a:t>
          </a:r>
        </a:p>
      </dsp:txBody>
      <dsp:txXfrm rot="-5400000">
        <a:off x="929763" y="2772783"/>
        <a:ext cx="5964523" cy="779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B043-8A8D-45F1-8A7C-91EB9C2F6120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83C3-62B9-495F-A427-BE05708A9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2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83C3-62B9-495F-A427-BE05708A93F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is down from 55 per cent of lesbian, gay and bi pupils who experienced bullying because of their sexual orientation in 2012 and 65 per cent in 2007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83C3-62B9-495F-A427-BE05708A93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68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83C3-62B9-495F-A427-BE05708A93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00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009C-8E81-4623-8242-50A5817F6F29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9B5F-7FF6-4D1B-A286-ABDFF18FE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7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009C-8E81-4623-8242-50A5817F6F29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9B5F-7FF6-4D1B-A286-ABDFF18FE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76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009C-8E81-4623-8242-50A5817F6F29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9B5F-7FF6-4D1B-A286-ABDFF18FE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81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009C-8E81-4623-8242-50A5817F6F29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9B5F-7FF6-4D1B-A286-ABDFF18FE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13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009C-8E81-4623-8242-50A5817F6F29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9B5F-7FF6-4D1B-A286-ABDFF18FE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009C-8E81-4623-8242-50A5817F6F29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9B5F-7FF6-4D1B-A286-ABDFF18FE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49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009C-8E81-4623-8242-50A5817F6F29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9B5F-7FF6-4D1B-A286-ABDFF18FE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4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009C-8E81-4623-8242-50A5817F6F29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9B5F-7FF6-4D1B-A286-ABDFF18FE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13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009C-8E81-4623-8242-50A5817F6F29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9B5F-7FF6-4D1B-A286-ABDFF18FE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0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009C-8E81-4623-8242-50A5817F6F29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9B5F-7FF6-4D1B-A286-ABDFF18FE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3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009C-8E81-4623-8242-50A5817F6F29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9B5F-7FF6-4D1B-A286-ABDFF18FE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3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7009C-8E81-4623-8242-50A5817F6F29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9B5F-7FF6-4D1B-A286-ABDFF18FE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0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6" t="16446" r="27001" b="7394"/>
          <a:stretch/>
        </p:blipFill>
        <p:spPr bwMode="auto">
          <a:xfrm>
            <a:off x="1725360" y="439387"/>
            <a:ext cx="5757519" cy="618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4" t="16446" r="27030" b="68904"/>
          <a:stretch/>
        </p:blipFill>
        <p:spPr bwMode="auto">
          <a:xfrm>
            <a:off x="133770" y="459674"/>
            <a:ext cx="5505564" cy="118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2" t="16446" r="27000" b="73077"/>
          <a:stretch/>
        </p:blipFill>
        <p:spPr bwMode="auto">
          <a:xfrm>
            <a:off x="1691680" y="1628275"/>
            <a:ext cx="2232248" cy="64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2" t="16446" r="27000" b="73077"/>
          <a:stretch/>
        </p:blipFill>
        <p:spPr bwMode="auto">
          <a:xfrm>
            <a:off x="2051720" y="2276872"/>
            <a:ext cx="941896" cy="28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30875" r="54626" b="56869"/>
          <a:stretch/>
        </p:blipFill>
        <p:spPr bwMode="auto">
          <a:xfrm>
            <a:off x="6391021" y="439387"/>
            <a:ext cx="2319040" cy="99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9" t="86897" r="41696" b="7498"/>
          <a:stretch/>
        </p:blipFill>
        <p:spPr bwMode="auto">
          <a:xfrm>
            <a:off x="379467" y="6209505"/>
            <a:ext cx="3909318" cy="45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2" t="86840" r="41484" b="7555"/>
          <a:stretch/>
        </p:blipFill>
        <p:spPr bwMode="auto">
          <a:xfrm>
            <a:off x="5327148" y="6209505"/>
            <a:ext cx="1818670" cy="45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23206" y="556317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Moira Smyth</a:t>
            </a:r>
          </a:p>
          <a:p>
            <a:pPr algn="r"/>
            <a:r>
              <a:rPr lang="en-GB" dirty="0"/>
              <a:t>Participation Officer</a:t>
            </a:r>
          </a:p>
        </p:txBody>
      </p:sp>
    </p:spTree>
    <p:extLst>
      <p:ext uri="{BB962C8B-B14F-4D97-AF65-F5344CB8AC3E}">
        <p14:creationId xmlns:p14="http://schemas.microsoft.com/office/powerpoint/2010/main" val="39991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Font typeface="Arial"/>
              <a:buChar char="•"/>
            </a:pPr>
            <a:r>
              <a:rPr lang="en-GB" dirty="0"/>
              <a:t>Nearly half (45 per cent) of LGBT pupils - including 64 per cent of trans pupils - are bullied for being LGBT in Britain's schools. </a:t>
            </a:r>
          </a:p>
          <a:p>
            <a:pPr>
              <a:lnSpc>
                <a:spcPct val="170000"/>
              </a:lnSpc>
              <a:buFont typeface="Arial"/>
              <a:buChar char="•"/>
            </a:pPr>
            <a:r>
              <a:rPr lang="en-GB" dirty="0"/>
              <a:t>Half of LGBT pupils hear homophobic slurs 'frequently' or 'often' at school. </a:t>
            </a:r>
          </a:p>
          <a:p>
            <a:pPr>
              <a:lnSpc>
                <a:spcPct val="170000"/>
              </a:lnSpc>
              <a:buFont typeface="Arial"/>
              <a:buChar char="•"/>
            </a:pPr>
            <a:r>
              <a:rPr lang="en-GB" dirty="0"/>
              <a:t>Seven in 10 LGBT pupils report that their school says that homophobic and </a:t>
            </a:r>
            <a:r>
              <a:rPr lang="en-GB" dirty="0" err="1"/>
              <a:t>biphobic</a:t>
            </a:r>
            <a:r>
              <a:rPr lang="en-GB" dirty="0"/>
              <a:t> bullying is wrong, up from half in 2012 and a quarter in 2007</a:t>
            </a:r>
          </a:p>
          <a:p>
            <a:pPr>
              <a:lnSpc>
                <a:spcPct val="170000"/>
              </a:lnSpc>
              <a:buFont typeface="Arial"/>
              <a:buChar char="•"/>
            </a:pPr>
            <a:r>
              <a:rPr lang="en-GB" dirty="0"/>
              <a:t>However, just two in five LGBT pupils report that their schools say that transphobic bullying is wrong</a:t>
            </a:r>
          </a:p>
          <a:p>
            <a:pPr>
              <a:lnSpc>
                <a:spcPct val="170000"/>
              </a:lnSpc>
              <a:buFont typeface="Arial"/>
              <a:buChar char="•"/>
            </a:pPr>
            <a:r>
              <a:rPr lang="en-GB" dirty="0"/>
              <a:t>Just one in five LGBT pupils have been taught about safe sex in relation to same-sex relationships</a:t>
            </a:r>
          </a:p>
          <a:p>
            <a:pPr>
              <a:lnSpc>
                <a:spcPct val="170000"/>
              </a:lnSpc>
              <a:buFont typeface="Arial"/>
              <a:buChar char="•"/>
            </a:pPr>
            <a:r>
              <a:rPr lang="en-GB" dirty="0"/>
              <a:t>More than four in five trans young people have self-harmed, as have three in five lesbian, gay and bi young people who aren't trans</a:t>
            </a:r>
          </a:p>
          <a:p>
            <a:pPr>
              <a:lnSpc>
                <a:spcPct val="170000"/>
              </a:lnSpc>
              <a:buFont typeface="Arial"/>
              <a:buChar char="•"/>
            </a:pPr>
            <a:r>
              <a:rPr lang="en-GB" dirty="0"/>
              <a:t>More than two in five trans young people have attempted to take their own life. as have one in five lesbian, gay and bi students who aren't trans </a:t>
            </a:r>
          </a:p>
          <a:p>
            <a:pPr marL="0" indent="0">
              <a:lnSpc>
                <a:spcPct val="170000"/>
              </a:lnSpc>
              <a:buNone/>
            </a:pPr>
            <a:endParaRPr lang="en-GB" dirty="0"/>
          </a:p>
        </p:txBody>
      </p:sp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4" t="16446" r="27030" b="68904"/>
          <a:stretch/>
        </p:blipFill>
        <p:spPr bwMode="auto">
          <a:xfrm>
            <a:off x="133770" y="459674"/>
            <a:ext cx="5505564" cy="118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edyscyms\AppData\Local\Microsoft\Windows\Temporary Internet Files\Content.IE5\RC5YO89G\bulb_on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77272"/>
            <a:ext cx="759722" cy="80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83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Strategies the document is aligned to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02169543"/>
              </p:ext>
            </p:extLst>
          </p:nvPr>
        </p:nvGraphicFramePr>
        <p:xfrm>
          <a:off x="1043608" y="1556792"/>
          <a:ext cx="69364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10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9" t="86897" r="41696" b="7498"/>
          <a:stretch/>
        </p:blipFill>
        <p:spPr bwMode="auto">
          <a:xfrm>
            <a:off x="379467" y="6209505"/>
            <a:ext cx="3909318" cy="45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30875" r="54626" b="56869"/>
          <a:stretch/>
        </p:blipFill>
        <p:spPr bwMode="auto">
          <a:xfrm>
            <a:off x="6391021" y="439387"/>
            <a:ext cx="2319040" cy="99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8" t="43236" r="35122" b="39768"/>
          <a:stretch/>
        </p:blipFill>
        <p:spPr bwMode="auto">
          <a:xfrm>
            <a:off x="611560" y="2708920"/>
            <a:ext cx="761477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1667707"/>
            <a:ext cx="2507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enacted on 24 May 1988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9511" y="5840173"/>
            <a:ext cx="2908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Repealed 18 November 2003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8946" y="1375319"/>
            <a:ext cx="1026541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15 years</a:t>
            </a:r>
          </a:p>
        </p:txBody>
      </p:sp>
    </p:spTree>
    <p:extLst>
      <p:ext uri="{BB962C8B-B14F-4D97-AF65-F5344CB8AC3E}">
        <p14:creationId xmlns:p14="http://schemas.microsoft.com/office/powerpoint/2010/main" val="38236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53752"/>
            <a:ext cx="8229600" cy="1143000"/>
          </a:xfrm>
        </p:spPr>
        <p:txBody>
          <a:bodyPr/>
          <a:lstStyle/>
          <a:p>
            <a:r>
              <a:rPr lang="en-GB" dirty="0"/>
              <a:t>Launch of Guidance for Schools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9324528" cy="452431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Understanding statutory duties includes LGBT rights and Primary schools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	Transgender a particular type of discrimination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	Supporting individual pupils in a safe space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	Celebrate Diversity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	The school ethos and curriculum - with sample lesson plans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	Supporting staff		The charter of rights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	Accreditation			Local support for schools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6021288"/>
            <a:ext cx="896448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27</a:t>
            </a:r>
            <a:r>
              <a:rPr lang="en-GB" sz="3200" b="1" baseline="30000" dirty="0"/>
              <a:t>th</a:t>
            </a:r>
            <a:r>
              <a:rPr lang="en-GB" sz="3200" b="1" dirty="0"/>
              <a:t> November 2018</a:t>
            </a:r>
          </a:p>
        </p:txBody>
      </p:sp>
      <p:pic>
        <p:nvPicPr>
          <p:cNvPr id="6148" name="Picture 4" descr="C:\Users\edyscyms\AppData\Local\Microsoft\Windows\Temporary Internet Files\Content.IE5\RC5YO89G\pink-panther-owens-corning-thumbs-u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5949280"/>
            <a:ext cx="1619672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326092">
            <a:off x="605637" y="576433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Public Health</a:t>
            </a:r>
          </a:p>
        </p:txBody>
      </p:sp>
    </p:spTree>
    <p:extLst>
      <p:ext uri="{BB962C8B-B14F-4D97-AF65-F5344CB8AC3E}">
        <p14:creationId xmlns:p14="http://schemas.microsoft.com/office/powerpoint/2010/main" val="716931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156</Words>
  <Application>Microsoft Office PowerPoint</Application>
  <PresentationFormat>On-screen Show (4:3)</PresentationFormat>
  <Paragraphs>39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Strategies the document is aligned to</vt:lpstr>
      <vt:lpstr>PowerPoint Presentation</vt:lpstr>
      <vt:lpstr>Launch of Guidance for Schools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edyscyms</dc:creator>
  <cp:lastModifiedBy>DunBavand, Amy</cp:lastModifiedBy>
  <cp:revision>12</cp:revision>
  <dcterms:created xsi:type="dcterms:W3CDTF">2018-10-30T16:32:28Z</dcterms:created>
  <dcterms:modified xsi:type="dcterms:W3CDTF">2019-05-14T14:35:46Z</dcterms:modified>
</cp:coreProperties>
</file>