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6" r:id="rId3"/>
    <p:sldId id="287" r:id="rId4"/>
    <p:sldId id="302" r:id="rId5"/>
    <p:sldId id="289" r:id="rId6"/>
    <p:sldId id="290" r:id="rId7"/>
    <p:sldId id="291" r:id="rId8"/>
    <p:sldId id="306" r:id="rId9"/>
    <p:sldId id="292" r:id="rId10"/>
    <p:sldId id="293" r:id="rId11"/>
    <p:sldId id="303" r:id="rId12"/>
    <p:sldId id="296" r:id="rId13"/>
    <p:sldId id="297" r:id="rId14"/>
    <p:sldId id="305" r:id="rId15"/>
    <p:sldId id="299" r:id="rId16"/>
    <p:sldId id="300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AEE7-C9AE-4B3D-8F51-B3BA3C3EC55A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4CFE3-F889-4CBE-997E-1370763E6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3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FB315-08A8-4FC6-8538-A03348DDC22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84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6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1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2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2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3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3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5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9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73EC-6F57-4334-B8ED-3985DD0932D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CEC6-FE75-4750-971F-1CFB1B05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4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B564-44D4-4013-8118-14E167D205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D540-5DA4-4BBE-A5D4-418A811BEE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7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Abusive Head Trauma Campaign\Photos from SS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476672"/>
            <a:ext cx="4460032" cy="295232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Training for trainers and professionals: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T</a:t>
            </a:r>
            <a:r>
              <a:rPr lang="en-GB" sz="3600" b="1" i="1" dirty="0">
                <a:solidFill>
                  <a:schemeClr val="bg1"/>
                </a:solidFill>
              </a:rPr>
              <a:t>he ICON message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716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1" y="5661248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6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92696"/>
            <a:ext cx="964907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6064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What is ICON?</a:t>
            </a:r>
          </a:p>
        </p:txBody>
      </p:sp>
    </p:spTree>
    <p:extLst>
      <p:ext uri="{BB962C8B-B14F-4D97-AF65-F5344CB8AC3E}">
        <p14:creationId xmlns:p14="http://schemas.microsoft.com/office/powerpoint/2010/main" val="204836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More factors about Abusive Head Trauma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AHT is the most common cause of death or long term disability in babies</a:t>
            </a:r>
          </a:p>
          <a:p>
            <a:r>
              <a:rPr lang="en-GB" dirty="0"/>
              <a:t>24 out of 100, 000 hospital admissions for babies are due to abusive head trauma</a:t>
            </a:r>
          </a:p>
          <a:p>
            <a:r>
              <a:rPr lang="en-GB" dirty="0"/>
              <a:t>200 children are killed or hurt annually in the UK </a:t>
            </a:r>
          </a:p>
          <a:p>
            <a:r>
              <a:rPr lang="en-GB" dirty="0"/>
              <a:t>These figures certainly underestimate the real numbers involved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61427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07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b="1" dirty="0">
                <a:solidFill>
                  <a:srgbClr val="0070C0"/>
                </a:solidFill>
              </a:rPr>
            </a:br>
            <a:r>
              <a:rPr lang="en-GB" sz="4000" b="1" dirty="0">
                <a:solidFill>
                  <a:srgbClr val="0070C0"/>
                </a:solidFill>
              </a:rPr>
              <a:t>Are some babies more at risk than others?</a:t>
            </a:r>
            <a:br>
              <a:rPr lang="en-GB" b="1" dirty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Research shows that the most at risk babies are:</a:t>
            </a:r>
          </a:p>
          <a:p>
            <a:pPr>
              <a:buFont typeface="Arial" charset="0"/>
              <a:buChar char="•"/>
            </a:pPr>
            <a:r>
              <a:rPr lang="en-GB" dirty="0"/>
              <a:t>Baby boys</a:t>
            </a:r>
          </a:p>
          <a:p>
            <a:pPr>
              <a:buFont typeface="Arial" charset="0"/>
              <a:buChar char="•"/>
            </a:pPr>
            <a:r>
              <a:rPr lang="en-GB" dirty="0"/>
              <a:t>Babies under 6 months old</a:t>
            </a:r>
          </a:p>
          <a:p>
            <a:pPr>
              <a:buFont typeface="Arial" charset="0"/>
              <a:buChar char="•"/>
            </a:pPr>
            <a:r>
              <a:rPr lang="en-GB" dirty="0"/>
              <a:t>Babies born pre-term or at low birth weight</a:t>
            </a:r>
          </a:p>
          <a:p>
            <a:pPr>
              <a:buFont typeface="Arial" charset="0"/>
              <a:buChar char="•"/>
            </a:pPr>
            <a:r>
              <a:rPr lang="en-GB" dirty="0"/>
              <a:t>Babies who have more contact with health services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8" y="4492094"/>
            <a:ext cx="2402424" cy="225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26" y="5809301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9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Human and Emotional </a:t>
            </a:r>
          </a:p>
          <a:p>
            <a:r>
              <a:rPr lang="en-GB" dirty="0"/>
              <a:t>Financial</a:t>
            </a:r>
          </a:p>
          <a:p>
            <a:pPr lvl="1"/>
            <a:r>
              <a:rPr lang="en-GB" dirty="0"/>
              <a:t>Hospitalisation </a:t>
            </a:r>
          </a:p>
          <a:p>
            <a:pPr lvl="1"/>
            <a:r>
              <a:rPr lang="en-GB" dirty="0"/>
              <a:t>Long term health and educational needs</a:t>
            </a:r>
          </a:p>
          <a:p>
            <a:pPr lvl="1"/>
            <a:r>
              <a:rPr lang="en-GB" dirty="0"/>
              <a:t>Medical equipment</a:t>
            </a:r>
          </a:p>
          <a:p>
            <a:pPr lvl="1"/>
            <a:r>
              <a:rPr lang="en-GB" dirty="0"/>
              <a:t>Legal proceedings </a:t>
            </a:r>
          </a:p>
          <a:p>
            <a:pPr lvl="1"/>
            <a:r>
              <a:rPr lang="en-GB" dirty="0"/>
              <a:t>Child Safeguarding Practice Review </a:t>
            </a:r>
            <a:endParaRPr lang="en-GB" b="1" dirty="0"/>
          </a:p>
          <a:p>
            <a:r>
              <a:rPr lang="en-GB" dirty="0"/>
              <a:t>Loss of societal productivity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82035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0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Abusive Head Trauma Campaign\Photos from SS\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1080" cy="71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How can professionals help parents?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30993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By offering ICON as an alternative to a situation where frustration (often linked to tiredness) can lead to  abuse</a:t>
            </a:r>
          </a:p>
          <a:p>
            <a:r>
              <a:rPr lang="en-GB" dirty="0">
                <a:solidFill>
                  <a:schemeClr val="bg1"/>
                </a:solidFill>
              </a:rPr>
              <a:t>By discussing the issues raised </a:t>
            </a:r>
          </a:p>
          <a:p>
            <a:r>
              <a:rPr lang="en-GB" dirty="0">
                <a:solidFill>
                  <a:schemeClr val="bg1"/>
                </a:solidFill>
              </a:rPr>
              <a:t>By talking through the key points in the ICON leaflet</a:t>
            </a:r>
          </a:p>
        </p:txBody>
      </p:sp>
    </p:spTree>
    <p:extLst>
      <p:ext uri="{BB962C8B-B14F-4D97-AF65-F5344CB8AC3E}">
        <p14:creationId xmlns:p14="http://schemas.microsoft.com/office/powerpoint/2010/main" val="23487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0">
        <p:fade/>
      </p:transition>
    </mc:Choice>
    <mc:Fallback xmlns="">
      <p:transition spd="slow" advClick="0" advTm="5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Introducing ICON to a parent/carers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Help parents understand that crying is normal… all parents can feel like this</a:t>
            </a:r>
          </a:p>
          <a:p>
            <a:r>
              <a:rPr lang="en-GB" dirty="0"/>
              <a:t>Explain that crying is a normal part of development</a:t>
            </a:r>
          </a:p>
          <a:p>
            <a:r>
              <a:rPr lang="en-GB" dirty="0"/>
              <a:t>Reassure parents that babies are not doing this on purpose</a:t>
            </a:r>
          </a:p>
          <a:p>
            <a:r>
              <a:rPr lang="en-GB" dirty="0"/>
              <a:t>Support parents in  coping with their own emotions and stress (Coping with Crying Plan)</a:t>
            </a:r>
          </a:p>
          <a:p>
            <a:r>
              <a:rPr lang="en-GB" dirty="0"/>
              <a:t>Teach parents soothing and safe sleep techniques</a:t>
            </a:r>
          </a:p>
          <a:p>
            <a:r>
              <a:rPr lang="en-GB" dirty="0"/>
              <a:t>Inform parents/carers about sharing the ICON leaflet with anyone who cares for your baby.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09301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16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266">
            <a:off x="4768564" y="1207296"/>
            <a:ext cx="3965780" cy="452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Abusive Head Trauma Campaign\final materials\Iconposterlow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344">
            <a:off x="557251" y="337731"/>
            <a:ext cx="4158320" cy="62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13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Aims of this training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69979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sz="3000" dirty="0"/>
              <a:t>This training is designed to equip you with the knowledge, information and skills that you will need to discuss </a:t>
            </a:r>
            <a:r>
              <a:rPr lang="en-GB" sz="3000" b="1" dirty="0"/>
              <a:t>ICON:</a:t>
            </a:r>
            <a:r>
              <a:rPr lang="en-GB" sz="3000" dirty="0"/>
              <a:t> </a:t>
            </a:r>
            <a:r>
              <a:rPr lang="en-GB" sz="3000" b="1" dirty="0"/>
              <a:t>‘Babies cry, you can cope’ </a:t>
            </a:r>
            <a:r>
              <a:rPr lang="en-GB" sz="3000" dirty="0"/>
              <a:t>with parents and carers</a:t>
            </a:r>
          </a:p>
          <a:p>
            <a:r>
              <a:rPr lang="en-GB" sz="3000" dirty="0"/>
              <a:t>The training will help you to:</a:t>
            </a:r>
          </a:p>
          <a:p>
            <a:pPr lvl="1"/>
            <a:r>
              <a:rPr lang="en-GB" sz="2600" dirty="0"/>
              <a:t>share the message that crying in babies is normal </a:t>
            </a:r>
          </a:p>
          <a:p>
            <a:pPr lvl="1"/>
            <a:r>
              <a:rPr lang="en-GB" sz="2600" dirty="0"/>
              <a:t> support parents/carers to soothe their baby</a:t>
            </a:r>
          </a:p>
          <a:p>
            <a:pPr lvl="1"/>
            <a:r>
              <a:rPr lang="en-GB" sz="2600" dirty="0"/>
              <a:t>support parents to cope with a baby’s crying</a:t>
            </a:r>
          </a:p>
          <a:p>
            <a:pPr lvl="1"/>
            <a:r>
              <a:rPr lang="en-GB" sz="2600" dirty="0"/>
              <a:t>understand more about Abusive Head Trauma</a:t>
            </a:r>
          </a:p>
          <a:p>
            <a:pPr lvl="1"/>
            <a:r>
              <a:rPr lang="en-GB" sz="2600" dirty="0"/>
              <a:t>understand it is a form of child abuse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00" y="5809300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113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AHT is abuse and is preventable </a:t>
            </a:r>
          </a:p>
          <a:p>
            <a:r>
              <a:rPr lang="en-GB" dirty="0"/>
              <a:t>Crying is a known trigger</a:t>
            </a:r>
          </a:p>
          <a:p>
            <a:r>
              <a:rPr lang="en-GB" dirty="0"/>
              <a:t>70% of babies who are shaken, are shaken by men</a:t>
            </a:r>
          </a:p>
          <a:p>
            <a:r>
              <a:rPr lang="en-GB" dirty="0"/>
              <a:t>Our goal for ICON is to communicate to parents/carers that they can expect crying, prepare for it and cope with it</a:t>
            </a:r>
          </a:p>
          <a:p>
            <a:r>
              <a:rPr lang="en-GB" dirty="0"/>
              <a:t>Our target is to reduce the incidence of AHT triggered by crying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82035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Some “crying baby”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Parents may, at some point, struggle to cope with their baby’s crying</a:t>
            </a:r>
          </a:p>
          <a:p>
            <a:r>
              <a:rPr lang="en-GB" dirty="0"/>
              <a:t>Evidence shows that in some extreme cases, crying can lead parents to feel like they may actually harm their child: This is an emotional response of both anger and frustration</a:t>
            </a:r>
          </a:p>
          <a:p>
            <a:r>
              <a:rPr lang="en-GB" dirty="0"/>
              <a:t>It is important to offer an alternative response to help control these extreme emotions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82035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5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Some more “crying baby” facts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Crying is a normal part of child development which can have a significant negative impact on the emotional health of parents</a:t>
            </a:r>
          </a:p>
          <a:p>
            <a:r>
              <a:rPr lang="en-GB" dirty="0"/>
              <a:t>All babies will cry a lot from the ages of 2 weeks to 3-4 months, but this can vary from baby to baby</a:t>
            </a:r>
          </a:p>
          <a:p>
            <a:r>
              <a:rPr lang="en-GB" dirty="0"/>
              <a:t>Crying seems to peak in the late afternoon and early evening… but this can vary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09301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67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Some more “crying baby” facts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Crying is sometimes misdiagnosed as colic</a:t>
            </a:r>
          </a:p>
          <a:p>
            <a:r>
              <a:rPr lang="en-GB" dirty="0"/>
              <a:t>No one is really sure why babies cry so much in this period… research is ongoing</a:t>
            </a:r>
          </a:p>
          <a:p>
            <a:r>
              <a:rPr lang="en-GB" dirty="0"/>
              <a:t>An immature nervous system may make babies more irritable… Crying is their only means of expression!</a:t>
            </a:r>
          </a:p>
          <a:p>
            <a:r>
              <a:rPr lang="en-GB" b="1" dirty="0"/>
              <a:t>ICON</a:t>
            </a:r>
            <a:r>
              <a:rPr lang="en-GB" dirty="0"/>
              <a:t> is an evidenced-based delivery method</a:t>
            </a:r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80" y="5809300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6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Factors that can trigger AHT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/>
              <a:t>In one survey, half of the mothers interviewed reported that their child’s crying made them feel like harming their child. Such feelings are rarely acted on, but it can be a trigger for a parent to actually harm and abuse their child.</a:t>
            </a:r>
          </a:p>
          <a:p>
            <a:endParaRPr lang="en-GB" dirty="0"/>
          </a:p>
          <a:p>
            <a:r>
              <a:rPr lang="en-GB" dirty="0"/>
              <a:t>Research shows that babies are most likely to be shaken when they are 2-3 months old… the time when babies cry the most.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09300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6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Normal Crying Curve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41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82035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But… It’s not just the baby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Excessive infant crying can be associated with:</a:t>
            </a:r>
          </a:p>
          <a:p>
            <a:pPr>
              <a:buFont typeface="Arial" charset="0"/>
              <a:buChar char="•"/>
            </a:pPr>
            <a:r>
              <a:rPr lang="en-GB" dirty="0"/>
              <a:t>Parental stress</a:t>
            </a:r>
          </a:p>
          <a:p>
            <a:pPr>
              <a:buFont typeface="Arial" charset="0"/>
              <a:buChar char="•"/>
            </a:pPr>
            <a:r>
              <a:rPr lang="en-GB" dirty="0"/>
              <a:t>Depression</a:t>
            </a:r>
          </a:p>
          <a:p>
            <a:pPr>
              <a:buFont typeface="Arial" charset="0"/>
              <a:buChar char="•"/>
            </a:pPr>
            <a:r>
              <a:rPr lang="en-GB" dirty="0"/>
              <a:t>Possible relationship problems</a:t>
            </a:r>
          </a:p>
          <a:p>
            <a:pPr>
              <a:buFont typeface="Arial" charset="0"/>
              <a:buChar char="•"/>
            </a:pPr>
            <a:r>
              <a:rPr lang="en-GB" dirty="0"/>
              <a:t>Feelings of guilt, inadequacy and helplessness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Remember… this is a new experience for most parents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7" y="5882035"/>
            <a:ext cx="2142143" cy="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98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695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1_Office Theme</vt:lpstr>
      <vt:lpstr>Training for trainers and professionals: The ICON message </vt:lpstr>
      <vt:lpstr>Aims of this training session</vt:lpstr>
      <vt:lpstr>Background </vt:lpstr>
      <vt:lpstr>Some “crying baby” facts</vt:lpstr>
      <vt:lpstr>Some more “crying baby” facts</vt:lpstr>
      <vt:lpstr>Some more “crying baby” facts</vt:lpstr>
      <vt:lpstr>Factors that can trigger AHT</vt:lpstr>
      <vt:lpstr>Normal Crying Curve</vt:lpstr>
      <vt:lpstr>But… It’s not just the baby</vt:lpstr>
      <vt:lpstr>PowerPoint Presentation</vt:lpstr>
      <vt:lpstr>More factors about Abusive Head Trauma</vt:lpstr>
      <vt:lpstr> Are some babies more at risk than others? </vt:lpstr>
      <vt:lpstr>Cost</vt:lpstr>
      <vt:lpstr>How can professionals help parents?</vt:lpstr>
      <vt:lpstr>Introducing ICON to a parent/carers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Jones</dc:creator>
  <cp:lastModifiedBy>DunBavand, Amy</cp:lastModifiedBy>
  <cp:revision>34</cp:revision>
  <dcterms:created xsi:type="dcterms:W3CDTF">2019-03-28T11:03:36Z</dcterms:created>
  <dcterms:modified xsi:type="dcterms:W3CDTF">2019-04-09T11:08:54Z</dcterms:modified>
</cp:coreProperties>
</file>